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7" d="100"/>
          <a:sy n="117" d="100"/>
        </p:scale>
        <p:origin x="-31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499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31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49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321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03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15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09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84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23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13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46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9F008-9EB0-4D07-BA3F-4ADD8B116B54}" type="datetimeFigureOut">
              <a:rPr lang="ru-RU" smtClean="0"/>
              <a:t>10.10.2024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D6F5F-47EB-43B0-A9B8-D0ED049F3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73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8966" y="0"/>
            <a:ext cx="1853345" cy="2292295"/>
          </a:xfrm>
          <a:prstGeom prst="rect">
            <a:avLst/>
          </a:prstGeom>
        </p:spPr>
      </p:pic>
      <p:sp>
        <p:nvSpPr>
          <p:cNvPr id="5" name="object 3"/>
          <p:cNvSpPr txBox="1">
            <a:spLocks noGrp="1"/>
          </p:cNvSpPr>
          <p:nvPr>
            <p:ph type="subTitle" idx="1"/>
          </p:nvPr>
        </p:nvSpPr>
        <p:spPr>
          <a:xfrm>
            <a:off x="1423638" y="2408858"/>
            <a:ext cx="9144000" cy="2099293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571500" marR="443865" indent="177165">
              <a:lnSpc>
                <a:spcPts val="1310"/>
              </a:lnSpc>
              <a:spcBef>
                <a:spcPts val="250"/>
              </a:spcBef>
            </a:pPr>
            <a:r>
              <a:rPr sz="1200" spc="-5" dirty="0">
                <a:solidFill>
                  <a:srgbClr val="006FC0"/>
                </a:solidFill>
                <a:latin typeface="Comic Sans MS"/>
                <a:cs typeface="Comic Sans MS"/>
              </a:rPr>
              <a:t>Администрация </a:t>
            </a:r>
            <a:r>
              <a:rPr sz="12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006FC0"/>
                </a:solidFill>
                <a:latin typeface="Comic Sans MS"/>
                <a:cs typeface="Comic Sans MS"/>
              </a:rPr>
              <a:t>Краснодарского</a:t>
            </a:r>
            <a:r>
              <a:rPr sz="1200" spc="-5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006FC0"/>
                </a:solidFill>
                <a:latin typeface="Comic Sans MS"/>
                <a:cs typeface="Comic Sans MS"/>
              </a:rPr>
              <a:t>края</a:t>
            </a:r>
            <a:endParaRPr sz="1200" dirty="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1300"/>
              </a:spcBef>
            </a:pPr>
            <a:r>
              <a:rPr sz="4800" spc="-5" dirty="0">
                <a:solidFill>
                  <a:srgbClr val="006FC0"/>
                </a:solidFill>
                <a:latin typeface="Comic Sans MS"/>
                <a:cs typeface="Comic Sans MS"/>
              </a:rPr>
              <a:t>Памятка</a:t>
            </a:r>
            <a:endParaRPr sz="4800" dirty="0">
              <a:latin typeface="Comic Sans MS"/>
              <a:cs typeface="Comic Sans MS"/>
            </a:endParaRPr>
          </a:p>
          <a:p>
            <a:pPr marL="1905" algn="ctr">
              <a:lnSpc>
                <a:spcPts val="4140"/>
              </a:lnSpc>
            </a:pPr>
            <a:r>
              <a:rPr sz="3600" dirty="0" smtClean="0">
                <a:solidFill>
                  <a:srgbClr val="C00000"/>
                </a:solidFill>
                <a:latin typeface="Comic Sans MS"/>
                <a:cs typeface="Comic Sans MS"/>
              </a:rPr>
              <a:t>о</a:t>
            </a:r>
            <a:r>
              <a:rPr sz="3600" spc="-40"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600" spc="-10" dirty="0">
                <a:solidFill>
                  <a:srgbClr val="C00000"/>
                </a:solidFill>
                <a:latin typeface="Comic Sans MS"/>
                <a:cs typeface="Comic Sans MS"/>
              </a:rPr>
              <a:t>запрете</a:t>
            </a:r>
            <a:endParaRPr sz="3600" dirty="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475"/>
              </a:spcBef>
            </a:pP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получать</a:t>
            </a:r>
            <a:r>
              <a:rPr sz="1800" spc="-3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подарки</a:t>
            </a:r>
            <a:endParaRPr sz="1800" dirty="0">
              <a:latin typeface="Comic Sans MS"/>
              <a:cs typeface="Comic Sans MS"/>
            </a:endParaRPr>
          </a:p>
        </p:txBody>
      </p:sp>
      <p:sp>
        <p:nvSpPr>
          <p:cNvPr id="6" name="object 2"/>
          <p:cNvSpPr txBox="1"/>
          <p:nvPr/>
        </p:nvSpPr>
        <p:spPr>
          <a:xfrm>
            <a:off x="4909153" y="5227554"/>
            <a:ext cx="2172970" cy="37719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1270" algn="ctr">
              <a:lnSpc>
                <a:spcPts val="890"/>
              </a:lnSpc>
              <a:spcBef>
                <a:spcPts val="215"/>
              </a:spcBef>
            </a:pPr>
            <a:r>
              <a:rPr sz="800" b="1" spc="15" dirty="0">
                <a:solidFill>
                  <a:srgbClr val="006FC0"/>
                </a:solidFill>
                <a:latin typeface="Comic Sans MS"/>
                <a:cs typeface="Comic Sans MS"/>
              </a:rPr>
              <a:t>Управление </a:t>
            </a:r>
            <a:r>
              <a:rPr sz="800" b="1" spc="10" dirty="0">
                <a:solidFill>
                  <a:srgbClr val="006FC0"/>
                </a:solidFill>
                <a:latin typeface="Comic Sans MS"/>
                <a:cs typeface="Comic Sans MS"/>
              </a:rPr>
              <a:t>контроля, профилактики </a:t>
            </a:r>
            <a:r>
              <a:rPr sz="800" b="1" spc="15" dirty="0">
                <a:solidFill>
                  <a:srgbClr val="006FC0"/>
                </a:solidFill>
                <a:latin typeface="Comic Sans MS"/>
                <a:cs typeface="Comic Sans MS"/>
              </a:rPr>
              <a:t> коррупционных и иных </a:t>
            </a:r>
            <a:r>
              <a:rPr sz="800" b="1" spc="10" dirty="0">
                <a:solidFill>
                  <a:srgbClr val="006FC0"/>
                </a:solidFill>
                <a:latin typeface="Comic Sans MS"/>
                <a:cs typeface="Comic Sans MS"/>
              </a:rPr>
              <a:t>правонарушений </a:t>
            </a:r>
            <a:r>
              <a:rPr sz="800" b="1" spc="-33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800" b="1" spc="15" dirty="0">
                <a:solidFill>
                  <a:srgbClr val="006FC0"/>
                </a:solidFill>
                <a:latin typeface="Comic Sans MS"/>
                <a:cs typeface="Comic Sans MS"/>
              </a:rPr>
              <a:t>администрации</a:t>
            </a:r>
            <a:r>
              <a:rPr sz="800" b="1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800" b="1" spc="10" dirty="0">
                <a:solidFill>
                  <a:srgbClr val="006FC0"/>
                </a:solidFill>
                <a:latin typeface="Comic Sans MS"/>
                <a:cs typeface="Comic Sans MS"/>
              </a:rPr>
              <a:t>Краснодарского</a:t>
            </a:r>
            <a:r>
              <a:rPr sz="800" b="1" spc="5" dirty="0">
                <a:solidFill>
                  <a:srgbClr val="006FC0"/>
                </a:solidFill>
                <a:latin typeface="Comic Sans MS"/>
                <a:cs typeface="Comic Sans MS"/>
              </a:rPr>
              <a:t> края</a:t>
            </a:r>
            <a:endParaRPr sz="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58767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179" y="200086"/>
            <a:ext cx="2106425" cy="1617563"/>
          </a:xfrm>
          <a:prstGeom prst="rect">
            <a:avLst/>
          </a:prstGeom>
        </p:spPr>
      </p:pic>
      <p:sp>
        <p:nvSpPr>
          <p:cNvPr id="5" name="object 8"/>
          <p:cNvSpPr txBox="1">
            <a:spLocks noGrp="1"/>
          </p:cNvSpPr>
          <p:nvPr>
            <p:ph type="title"/>
          </p:nvPr>
        </p:nvSpPr>
        <p:spPr>
          <a:xfrm>
            <a:off x="1579937" y="0"/>
            <a:ext cx="8690336" cy="447879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137285" marR="103505" indent="-1024890">
              <a:lnSpc>
                <a:spcPct val="100000"/>
              </a:lnSpc>
              <a:spcBef>
                <a:spcPts val="365"/>
              </a:spcBef>
            </a:pPr>
            <a:r>
              <a:rPr lang="ru-RU" sz="1800" b="1" dirty="0" smtClean="0">
                <a:solidFill>
                  <a:srgbClr val="006FC0"/>
                </a:solidFill>
                <a:latin typeface="Segoe Print"/>
                <a:cs typeface="Segoe Print"/>
              </a:rPr>
              <a:t>           </a:t>
            </a:r>
            <a:r>
              <a:rPr sz="3600" b="1" dirty="0" smtClean="0">
                <a:solidFill>
                  <a:srgbClr val="006FC0"/>
                </a:solidFill>
                <a:latin typeface="Segoe Print"/>
                <a:cs typeface="Segoe Print"/>
              </a:rPr>
              <a:t>-</a:t>
            </a:r>
            <a:r>
              <a:rPr lang="ru-RU" sz="3600" b="1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15" dirty="0" err="1" smtClean="0">
                <a:solidFill>
                  <a:srgbClr val="006FC0"/>
                </a:solidFill>
                <a:latin typeface="Segoe Print"/>
                <a:cs typeface="Segoe Print"/>
              </a:rPr>
              <a:t>От</a:t>
            </a:r>
            <a:r>
              <a:rPr sz="3600" b="1" spc="-15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10" dirty="0">
                <a:solidFill>
                  <a:srgbClr val="006FC0"/>
                </a:solidFill>
                <a:latin typeface="Segoe Print"/>
                <a:cs typeface="Segoe Print"/>
              </a:rPr>
              <a:t>подарка </a:t>
            </a:r>
            <a:r>
              <a:rPr sz="3600" b="1" spc="-5" dirty="0">
                <a:solidFill>
                  <a:srgbClr val="006FC0"/>
                </a:solidFill>
                <a:latin typeface="Segoe Print"/>
                <a:cs typeface="Segoe Print"/>
              </a:rPr>
              <a:t>до взятки — </a:t>
            </a:r>
            <a:r>
              <a:rPr sz="3600" b="1" spc="-625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один</a:t>
            </a:r>
            <a:r>
              <a:rPr lang="ru-RU" sz="3600" b="1" spc="-15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шаг</a:t>
            </a:r>
            <a:r>
              <a:rPr lang="ru-RU"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/>
            </a:r>
            <a:br>
              <a:rPr lang="ru-RU"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</a:br>
            <a:r>
              <a:rPr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- </a:t>
            </a:r>
            <a:r>
              <a:rPr sz="3600" b="1" spc="-5" dirty="0">
                <a:solidFill>
                  <a:srgbClr val="006FC0"/>
                </a:solidFill>
                <a:latin typeface="Segoe Print"/>
                <a:cs typeface="Segoe Print"/>
              </a:rPr>
              <a:t>Хорошие отношения с </a:t>
            </a:r>
            <a:r>
              <a:rPr sz="3600" b="1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>
                <a:solidFill>
                  <a:srgbClr val="006FC0"/>
                </a:solidFill>
                <a:latin typeface="Segoe Print"/>
                <a:cs typeface="Segoe Print"/>
              </a:rPr>
              <a:t>людьми </a:t>
            </a:r>
            <a:r>
              <a:rPr sz="3600" b="1" dirty="0">
                <a:solidFill>
                  <a:srgbClr val="006FC0"/>
                </a:solidFill>
                <a:latin typeface="Segoe Print"/>
                <a:cs typeface="Segoe Print"/>
              </a:rPr>
              <a:t>бесценны. </a:t>
            </a:r>
            <a:r>
              <a:rPr sz="3600" b="1" spc="-25" dirty="0">
                <a:solidFill>
                  <a:srgbClr val="006FC0"/>
                </a:solidFill>
                <a:latin typeface="Segoe Print"/>
                <a:cs typeface="Segoe Print"/>
              </a:rPr>
              <a:t>Умения </a:t>
            </a:r>
            <a:r>
              <a:rPr sz="3600" b="1" spc="-625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>
                <a:solidFill>
                  <a:srgbClr val="006FC0"/>
                </a:solidFill>
                <a:latin typeface="Segoe Print"/>
                <a:cs typeface="Segoe Print"/>
              </a:rPr>
              <a:t>вовремя</a:t>
            </a:r>
            <a:r>
              <a:rPr sz="3600" b="1" spc="-30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>
                <a:solidFill>
                  <a:srgbClr val="006FC0"/>
                </a:solidFill>
                <a:latin typeface="Segoe Print"/>
                <a:cs typeface="Segoe Print"/>
              </a:rPr>
              <a:t>и</a:t>
            </a:r>
            <a:r>
              <a:rPr sz="3600" b="1" spc="-15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dirty="0" err="1">
                <a:solidFill>
                  <a:srgbClr val="006FC0"/>
                </a:solidFill>
                <a:latin typeface="Segoe Print"/>
                <a:cs typeface="Segoe Print"/>
              </a:rPr>
              <a:t>вежливо</a:t>
            </a:r>
            <a:r>
              <a:rPr sz="3600" b="1" spc="-25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отказаться</a:t>
            </a:r>
            <a:r>
              <a:rPr sz="3600" b="1" spc="-15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10" dirty="0">
                <a:solidFill>
                  <a:srgbClr val="006FC0"/>
                </a:solidFill>
                <a:latin typeface="Segoe Print"/>
                <a:cs typeface="Segoe Print"/>
              </a:rPr>
              <a:t>от</a:t>
            </a:r>
            <a:r>
              <a:rPr sz="3600" b="1" spc="-15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>
                <a:solidFill>
                  <a:srgbClr val="006FC0"/>
                </a:solidFill>
                <a:latin typeface="Segoe Print"/>
                <a:cs typeface="Segoe Print"/>
              </a:rPr>
              <a:t>получения</a:t>
            </a:r>
            <a:r>
              <a:rPr sz="3600" b="1" spc="-20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подарка</a:t>
            </a:r>
            <a:r>
              <a:rPr lang="ru-RU"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поможет</a:t>
            </a:r>
            <a:r>
              <a:rPr sz="3600" b="1" spc="-30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dirty="0">
                <a:solidFill>
                  <a:srgbClr val="006FC0"/>
                </a:solidFill>
                <a:latin typeface="Segoe Print"/>
                <a:cs typeface="Segoe Print"/>
              </a:rPr>
              <a:t>их</a:t>
            </a:r>
            <a:r>
              <a:rPr sz="3600" b="1" spc="-30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>
                <a:solidFill>
                  <a:srgbClr val="006FC0"/>
                </a:solidFill>
                <a:latin typeface="Segoe Print"/>
                <a:cs typeface="Segoe Print"/>
              </a:rPr>
              <a:t>сохранить</a:t>
            </a:r>
            <a:endParaRPr sz="3600" dirty="0">
              <a:latin typeface="Segoe Print"/>
              <a:cs typeface="Segoe Print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735016" y="3249634"/>
            <a:ext cx="2456984" cy="1823475"/>
          </a:xfrm>
          <a:prstGeom prst="rect">
            <a:avLst/>
          </a:prstGeom>
        </p:spPr>
      </p:pic>
      <p:sp>
        <p:nvSpPr>
          <p:cNvPr id="7" name="object 9"/>
          <p:cNvSpPr txBox="1">
            <a:spLocks noGrp="1"/>
          </p:cNvSpPr>
          <p:nvPr>
            <p:ph idx="1"/>
          </p:nvPr>
        </p:nvSpPr>
        <p:spPr>
          <a:xfrm>
            <a:off x="718457" y="4429210"/>
            <a:ext cx="9120188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-</a:t>
            </a:r>
            <a:r>
              <a:rPr lang="ru-RU"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10" dirty="0" err="1" smtClean="0">
                <a:solidFill>
                  <a:srgbClr val="006FC0"/>
                </a:solidFill>
                <a:latin typeface="Segoe Print"/>
                <a:cs typeface="Segoe Print"/>
              </a:rPr>
              <a:t>Не</a:t>
            </a:r>
            <a:r>
              <a:rPr sz="3600" b="1" spc="-10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компрометиру</a:t>
            </a:r>
            <a:r>
              <a:rPr lang="ru-RU"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те</a:t>
            </a:r>
            <a:r>
              <a:rPr sz="3600" b="1" spc="-10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себя</a:t>
            </a:r>
            <a:endParaRPr lang="ru-RU" sz="3600" dirty="0">
              <a:latin typeface="Segoe Print"/>
              <a:cs typeface="Segoe Print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-</a:t>
            </a:r>
            <a:r>
              <a:rPr lang="ru-RU"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Не</a:t>
            </a:r>
            <a:r>
              <a:rPr sz="3600" b="1" spc="-30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порождай</a:t>
            </a:r>
            <a:r>
              <a:rPr lang="ru-RU"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те</a:t>
            </a:r>
            <a:r>
              <a:rPr sz="3600" b="1" spc="-10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err="1">
                <a:solidFill>
                  <a:srgbClr val="006FC0"/>
                </a:solidFill>
                <a:latin typeface="Segoe Print"/>
                <a:cs typeface="Segoe Print"/>
              </a:rPr>
              <a:t>сомнения</a:t>
            </a:r>
            <a:r>
              <a:rPr sz="3600" b="1" spc="-30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в</a:t>
            </a:r>
            <a:r>
              <a:rPr lang="ru-RU"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dirty="0" err="1" smtClean="0">
                <a:solidFill>
                  <a:srgbClr val="006FC0"/>
                </a:solidFill>
                <a:latin typeface="Segoe Print"/>
                <a:cs typeface="Segoe Print"/>
              </a:rPr>
              <a:t>своей</a:t>
            </a:r>
            <a:r>
              <a:rPr sz="3600" b="1" spc="-25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>
                <a:solidFill>
                  <a:srgbClr val="006FC0"/>
                </a:solidFill>
                <a:latin typeface="Segoe Print"/>
                <a:cs typeface="Segoe Print"/>
              </a:rPr>
              <a:t>честности,</a:t>
            </a:r>
            <a:r>
              <a:rPr sz="3600" b="1" spc="-25" dirty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dirty="0" err="1" smtClean="0">
                <a:solidFill>
                  <a:srgbClr val="006FC0"/>
                </a:solidFill>
                <a:latin typeface="Segoe Print"/>
                <a:cs typeface="Segoe Print"/>
              </a:rPr>
              <a:t>беспри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страстности</a:t>
            </a:r>
            <a:r>
              <a:rPr sz="3600" b="1" spc="-5" dirty="0" smtClean="0">
                <a:solidFill>
                  <a:srgbClr val="006FC0"/>
                </a:solidFill>
                <a:latin typeface="Segoe Print"/>
                <a:cs typeface="Segoe Print"/>
              </a:rPr>
              <a:t> </a:t>
            </a:r>
            <a:r>
              <a:rPr sz="3600" b="1" spc="-5" dirty="0">
                <a:solidFill>
                  <a:srgbClr val="006FC0"/>
                </a:solidFill>
                <a:latin typeface="Segoe Print"/>
                <a:cs typeface="Segoe Print"/>
              </a:rPr>
              <a:t>и </a:t>
            </a:r>
            <a:r>
              <a:rPr sz="3600" b="1" dirty="0" err="1" smtClean="0">
                <a:solidFill>
                  <a:srgbClr val="006FC0"/>
                </a:solidFill>
                <a:latin typeface="Segoe Print"/>
                <a:cs typeface="Segoe Print"/>
              </a:rPr>
              <a:t>объективно</a:t>
            </a:r>
            <a:r>
              <a:rPr sz="3600" b="1" spc="-5" dirty="0" err="1" smtClean="0">
                <a:solidFill>
                  <a:srgbClr val="006FC0"/>
                </a:solidFill>
                <a:latin typeface="Segoe Print"/>
                <a:cs typeface="Segoe Print"/>
              </a:rPr>
              <a:t>сти</a:t>
            </a:r>
            <a:endParaRPr sz="3600" dirty="0">
              <a:latin typeface="Segoe Print"/>
              <a:cs typeface="Segoe Print"/>
            </a:endParaRPr>
          </a:p>
        </p:txBody>
      </p:sp>
    </p:spTree>
    <p:extLst>
      <p:ext uri="{BB962C8B-B14F-4D97-AF65-F5344CB8AC3E}">
        <p14:creationId xmlns:p14="http://schemas.microsoft.com/office/powerpoint/2010/main" val="101772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7"/>
          <p:cNvSpPr txBox="1">
            <a:spLocks noGrp="1"/>
          </p:cNvSpPr>
          <p:nvPr>
            <p:ph type="title"/>
          </p:nvPr>
        </p:nvSpPr>
        <p:spPr>
          <a:xfrm>
            <a:off x="838200" y="463008"/>
            <a:ext cx="10515600" cy="112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800" dirty="0" err="1">
                <a:solidFill>
                  <a:srgbClr val="006FC0"/>
                </a:solidFill>
                <a:latin typeface="Comic Sans MS"/>
                <a:cs typeface="Comic Sans MS"/>
              </a:rPr>
              <a:t>Законодательством</a:t>
            </a:r>
            <a:r>
              <a:rPr sz="18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РФ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установлен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5" dirty="0">
                <a:solidFill>
                  <a:srgbClr val="C00000"/>
                </a:solidFill>
                <a:latin typeface="Comic Sans MS"/>
                <a:cs typeface="Comic Sans MS"/>
              </a:rPr>
              <a:t>запрет</a:t>
            </a:r>
            <a:r>
              <a:rPr sz="1800"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на</a:t>
            </a:r>
            <a:endParaRPr sz="1800" dirty="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получение в связи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с</a:t>
            </a:r>
            <a:r>
              <a:rPr sz="18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исполнением</a:t>
            </a: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должностных</a:t>
            </a:r>
            <a:r>
              <a:rPr sz="1800" spc="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обязанностей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вознаграждений</a:t>
            </a:r>
            <a:r>
              <a:rPr sz="18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от </a:t>
            </a:r>
            <a:r>
              <a:rPr sz="1800" spc="-3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физ.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и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юр.</a:t>
            </a:r>
            <a:r>
              <a:rPr sz="18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лиц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 (</a:t>
            </a:r>
            <a:r>
              <a:rPr sz="1800" dirty="0">
                <a:solidFill>
                  <a:srgbClr val="C00000"/>
                </a:solidFill>
                <a:latin typeface="Comic Sans MS"/>
                <a:cs typeface="Comic Sans MS"/>
              </a:rPr>
              <a:t>подарки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,</a:t>
            </a:r>
            <a:r>
              <a:rPr sz="18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денежные</a:t>
            </a:r>
            <a:r>
              <a:rPr lang="ru-RU" sz="1800" spc="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вознаграждения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,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ссуды,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услуги, оплату</a:t>
            </a:r>
            <a:endParaRPr sz="1800" dirty="0">
              <a:latin typeface="Comic Sans MS"/>
              <a:cs typeface="Comic Sans MS"/>
            </a:endParaRPr>
          </a:p>
          <a:p>
            <a:pPr marL="44450" marR="36830" algn="ctr">
              <a:lnSpc>
                <a:spcPct val="102899"/>
              </a:lnSpc>
            </a:pP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развлечений,</a:t>
            </a:r>
            <a:r>
              <a:rPr sz="18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отдыха,</a:t>
            </a:r>
            <a:r>
              <a:rPr sz="1800" spc="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транспортных</a:t>
            </a:r>
            <a:r>
              <a:rPr sz="1800" spc="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расходов </a:t>
            </a:r>
            <a:r>
              <a:rPr sz="1800" spc="-3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и</a:t>
            </a:r>
            <a:r>
              <a:rPr sz="18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иные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вознаграждения)</a:t>
            </a:r>
            <a:endParaRPr sz="1800" dirty="0">
              <a:latin typeface="Comic Sans MS"/>
              <a:cs typeface="Comic Sans MS"/>
            </a:endParaRPr>
          </a:p>
        </p:txBody>
      </p:sp>
      <p:sp>
        <p:nvSpPr>
          <p:cNvPr id="7" name="object 18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554452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0" marR="157480" indent="0" algn="just">
              <a:lnSpc>
                <a:spcPct val="150000"/>
              </a:lnSpc>
              <a:spcBef>
                <a:spcPts val="235"/>
              </a:spcBef>
              <a:buNone/>
            </a:pP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Должностное лицо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, </a:t>
            </a:r>
            <a:r>
              <a:rPr sz="1800" spc="-3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получивш</a:t>
            </a: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ее </a:t>
            </a:r>
            <a:r>
              <a:rPr sz="1800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подарок</a:t>
            </a:r>
            <a:r>
              <a:rPr sz="1800" spc="5"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в</a:t>
            </a:r>
            <a:r>
              <a:rPr sz="1800" spc="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>
                <a:solidFill>
                  <a:srgbClr val="006FC0"/>
                </a:solidFill>
                <a:latin typeface="Comic Sans MS"/>
                <a:cs typeface="Comic Sans MS"/>
              </a:rPr>
              <a:t>связи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с</a:t>
            </a: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протокольными</a:t>
            </a:r>
            <a:r>
              <a:rPr sz="1800"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C00000"/>
                </a:solidFill>
                <a:latin typeface="Comic Sans MS"/>
                <a:cs typeface="Comic Sans MS"/>
              </a:rPr>
              <a:t>мероприятиями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,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со</a:t>
            </a: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служебными</a:t>
            </a:r>
            <a:r>
              <a:rPr sz="1800" spc="5"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C00000"/>
                </a:solidFill>
                <a:latin typeface="Comic Sans MS"/>
                <a:cs typeface="Comic Sans MS"/>
              </a:rPr>
              <a:t>командировками</a:t>
            </a:r>
            <a:r>
              <a:rPr sz="1800"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и</a:t>
            </a:r>
            <a:r>
              <a:rPr sz="18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с</a:t>
            </a:r>
            <a:r>
              <a:rPr sz="18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другими</a:t>
            </a:r>
            <a:r>
              <a:rPr lang="ru-RU" sz="1800"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официальными</a:t>
            </a:r>
            <a:r>
              <a:rPr sz="1800" spc="10"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C00000"/>
                </a:solidFill>
                <a:latin typeface="Comic Sans MS"/>
                <a:cs typeface="Comic Sans MS"/>
              </a:rPr>
              <a:t>мероприятиями</a:t>
            </a:r>
            <a:r>
              <a:rPr sz="1800" spc="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обязан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-29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C00000"/>
                </a:solidFill>
                <a:latin typeface="Comic Sans MS"/>
                <a:cs typeface="Comic Sans MS"/>
              </a:rPr>
              <a:t>уведомить</a:t>
            </a:r>
            <a:r>
              <a:rPr sz="1800" spc="-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и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C00000"/>
                </a:solidFill>
                <a:latin typeface="Comic Sans MS"/>
                <a:cs typeface="Comic Sans MS"/>
              </a:rPr>
              <a:t>передать</a:t>
            </a:r>
            <a:r>
              <a:rPr sz="1800"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dirty="0" err="1">
                <a:solidFill>
                  <a:srgbClr val="006FC0"/>
                </a:solidFill>
                <a:latin typeface="Comic Sans MS"/>
                <a:cs typeface="Comic Sans MS"/>
              </a:rPr>
              <a:t>подарок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в</a:t>
            </a: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организацию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,</a:t>
            </a:r>
            <a:r>
              <a:rPr sz="1800"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в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которо</a:t>
            </a: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й</a:t>
            </a:r>
            <a:r>
              <a:rPr sz="1800" spc="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замещает</a:t>
            </a:r>
            <a:r>
              <a:rPr sz="1800" spc="-1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должность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, </a:t>
            </a:r>
            <a:r>
              <a:rPr sz="1800" spc="-3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C00000"/>
                </a:solidFill>
                <a:latin typeface="Comic Sans MS"/>
                <a:cs typeface="Comic Sans MS"/>
              </a:rPr>
              <a:t>за</a:t>
            </a:r>
            <a:r>
              <a:rPr sz="1800"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C00000"/>
                </a:solidFill>
                <a:latin typeface="Comic Sans MS"/>
                <a:cs typeface="Comic Sans MS"/>
              </a:rPr>
              <a:t>исключением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:</a:t>
            </a:r>
            <a:endParaRPr sz="1800" dirty="0">
              <a:latin typeface="Comic Sans MS"/>
              <a:cs typeface="Comic Sans MS"/>
            </a:endParaRPr>
          </a:p>
          <a:p>
            <a:pPr marL="544195" indent="0" algn="just">
              <a:lnSpc>
                <a:spcPct val="150000"/>
              </a:lnSpc>
              <a:spcBef>
                <a:spcPts val="930"/>
              </a:spcBef>
              <a:buAutoNum type="arabicParenR"/>
              <a:tabLst>
                <a:tab pos="544830" algn="l"/>
              </a:tabLst>
            </a:pP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канцелярских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принадлежностей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;</a:t>
            </a:r>
            <a:endParaRPr lang="ru-RU" sz="1800" dirty="0" smtClean="0">
              <a:solidFill>
                <a:srgbClr val="006FC0"/>
              </a:solidFill>
              <a:latin typeface="Comic Sans MS"/>
              <a:cs typeface="Comic Sans MS"/>
            </a:endParaRPr>
          </a:p>
          <a:p>
            <a:pPr marL="544195" indent="0" algn="just">
              <a:lnSpc>
                <a:spcPct val="150000"/>
              </a:lnSpc>
              <a:spcBef>
                <a:spcPts val="930"/>
              </a:spcBef>
              <a:buAutoNum type="arabicParenR"/>
              <a:tabLst>
                <a:tab pos="544830" algn="l"/>
              </a:tabLst>
            </a:pP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цветов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;</a:t>
            </a:r>
            <a:endParaRPr lang="ru-RU" sz="1800" dirty="0" smtClean="0">
              <a:solidFill>
                <a:srgbClr val="006FC0"/>
              </a:solidFill>
              <a:latin typeface="Comic Sans MS"/>
              <a:cs typeface="Comic Sans MS"/>
            </a:endParaRPr>
          </a:p>
          <a:p>
            <a:pPr marL="544195" indent="0" algn="just">
              <a:lnSpc>
                <a:spcPct val="150000"/>
              </a:lnSpc>
              <a:spcBef>
                <a:spcPts val="930"/>
              </a:spcBef>
              <a:buAutoNum type="arabicParenR"/>
              <a:tabLst>
                <a:tab pos="544830" algn="l"/>
              </a:tabLst>
            </a:pPr>
            <a:r>
              <a:rPr lang="ru-RU" sz="1800" spc="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подарков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,</a:t>
            </a:r>
            <a:r>
              <a:rPr sz="18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в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том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числе</a:t>
            </a:r>
            <a:r>
              <a:rPr sz="18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ценных,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вручаемых</a:t>
            </a: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(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получаемых) в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качестве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поощрения </a:t>
            </a:r>
            <a:r>
              <a:rPr sz="1800" spc="-3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(</a:t>
            </a:r>
            <a:r>
              <a:rPr sz="1800" dirty="0" err="1">
                <a:solidFill>
                  <a:srgbClr val="006FC0"/>
                </a:solidFill>
                <a:latin typeface="Comic Sans MS"/>
                <a:cs typeface="Comic Sans MS"/>
              </a:rPr>
              <a:t>награды</a:t>
            </a:r>
            <a:r>
              <a:rPr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);</a:t>
            </a:r>
            <a:endParaRPr lang="ru-RU" sz="1800" dirty="0" smtClean="0">
              <a:solidFill>
                <a:srgbClr val="006FC0"/>
              </a:solidFill>
              <a:latin typeface="Comic Sans MS"/>
              <a:cs typeface="Comic Sans MS"/>
            </a:endParaRPr>
          </a:p>
          <a:p>
            <a:pPr marL="544195" indent="0" algn="just">
              <a:lnSpc>
                <a:spcPct val="150000"/>
              </a:lnSpc>
              <a:spcBef>
                <a:spcPts val="930"/>
              </a:spcBef>
              <a:buAutoNum type="arabicParenR"/>
              <a:tabLst>
                <a:tab pos="544830" algn="l"/>
              </a:tabLst>
            </a:pPr>
            <a:r>
              <a:rPr lang="ru-RU" sz="18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подарков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,</a:t>
            </a:r>
            <a:r>
              <a:rPr sz="18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стоимость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которых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не</a:t>
            </a:r>
            <a:r>
              <a:rPr sz="18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превышает </a:t>
            </a:r>
            <a:r>
              <a:rPr sz="1800" spc="-3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spc="-5" dirty="0">
                <a:solidFill>
                  <a:srgbClr val="006FC0"/>
                </a:solidFill>
                <a:latin typeface="Comic Sans MS"/>
                <a:cs typeface="Comic Sans MS"/>
              </a:rPr>
              <a:t>трех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 тысяч</a:t>
            </a:r>
            <a:r>
              <a:rPr sz="1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1800" dirty="0">
                <a:solidFill>
                  <a:srgbClr val="006FC0"/>
                </a:solidFill>
                <a:latin typeface="Comic Sans MS"/>
                <a:cs typeface="Comic Sans MS"/>
              </a:rPr>
              <a:t>рублей</a:t>
            </a:r>
            <a:r>
              <a:rPr sz="1600" dirty="0">
                <a:solidFill>
                  <a:srgbClr val="006FC0"/>
                </a:solidFill>
                <a:latin typeface="Comic Sans MS"/>
                <a:cs typeface="Comic Sans MS"/>
              </a:rPr>
              <a:t>.</a:t>
            </a:r>
            <a:endParaRPr sz="16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2270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9"/>
          <p:cNvSpPr txBox="1">
            <a:spLocks noGrp="1"/>
          </p:cNvSpPr>
          <p:nvPr>
            <p:ph type="title"/>
          </p:nvPr>
        </p:nvSpPr>
        <p:spPr>
          <a:xfrm>
            <a:off x="838200" y="262634"/>
            <a:ext cx="10515600" cy="1530547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065" marR="5080" indent="-635" algn="ctr">
              <a:lnSpc>
                <a:spcPct val="102899"/>
              </a:lnSpc>
              <a:spcBef>
                <a:spcPts val="70"/>
              </a:spcBef>
            </a:pP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Главными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признаками</a:t>
            </a:r>
            <a:r>
              <a:rPr sz="32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подарка</a:t>
            </a:r>
            <a:r>
              <a:rPr sz="32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являются </a:t>
            </a:r>
            <a:r>
              <a:rPr sz="32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безвозмездность</a:t>
            </a:r>
            <a:r>
              <a:rPr sz="3200"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и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переход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в собственность </a:t>
            </a:r>
            <a:r>
              <a:rPr sz="3200" spc="-3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одаряемого.</a:t>
            </a:r>
            <a:endParaRPr sz="3200" dirty="0">
              <a:latin typeface="Comic Sans MS"/>
              <a:cs typeface="Comic Sans MS"/>
            </a:endParaRPr>
          </a:p>
        </p:txBody>
      </p:sp>
      <p:sp>
        <p:nvSpPr>
          <p:cNvPr id="5" name="object 20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152577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0" marR="5080" indent="0" algn="just">
              <a:lnSpc>
                <a:spcPct val="102899"/>
              </a:lnSpc>
              <a:spcBef>
                <a:spcPts val="70"/>
              </a:spcBef>
              <a:buNone/>
            </a:pPr>
            <a:endParaRPr lang="ru-RU" sz="2400" dirty="0" smtClean="0">
              <a:solidFill>
                <a:srgbClr val="006FC0"/>
              </a:solidFill>
              <a:latin typeface="Comic Sans MS"/>
              <a:cs typeface="Comic Sans MS"/>
            </a:endParaRPr>
          </a:p>
          <a:p>
            <a:pPr marL="0" marR="5080" indent="0" algn="just">
              <a:lnSpc>
                <a:spcPct val="102899"/>
              </a:lnSpc>
              <a:spcBef>
                <a:spcPts val="70"/>
              </a:spcBef>
              <a:buNone/>
            </a:pPr>
            <a:r>
              <a:rPr sz="24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Подарок</a:t>
            </a:r>
            <a:r>
              <a:rPr sz="24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предлагается </a:t>
            </a:r>
            <a:r>
              <a:rPr sz="2400" dirty="0">
                <a:solidFill>
                  <a:srgbClr val="C00000"/>
                </a:solidFill>
                <a:latin typeface="Comic Sans MS"/>
                <a:cs typeface="Comic Sans MS"/>
              </a:rPr>
              <a:t>без </a:t>
            </a:r>
            <a:r>
              <a:rPr sz="2400" spc="5" dirty="0" err="1">
                <a:solidFill>
                  <a:srgbClr val="C00000"/>
                </a:solidFill>
                <a:latin typeface="Comic Sans MS"/>
                <a:cs typeface="Comic Sans MS"/>
              </a:rPr>
              <a:t>ожидания</a:t>
            </a:r>
            <a:r>
              <a:rPr sz="2400"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2400" spc="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анало</a:t>
            </a:r>
            <a:r>
              <a:rPr sz="24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гичных</a:t>
            </a:r>
            <a:r>
              <a:rPr sz="2400" spc="1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C00000"/>
                </a:solidFill>
                <a:latin typeface="Comic Sans MS"/>
                <a:cs typeface="Comic Sans MS"/>
              </a:rPr>
              <a:t>ответных</a:t>
            </a:r>
            <a:r>
              <a:rPr sz="2400"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C00000"/>
                </a:solidFill>
                <a:latin typeface="Comic Sans MS"/>
                <a:cs typeface="Comic Sans MS"/>
              </a:rPr>
              <a:t>действий</a:t>
            </a:r>
            <a:r>
              <a:rPr sz="2400" spc="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2400" dirty="0" err="1">
                <a:solidFill>
                  <a:srgbClr val="006FC0"/>
                </a:solidFill>
                <a:latin typeface="Comic Sans MS"/>
                <a:cs typeface="Comic Sans MS"/>
              </a:rPr>
              <a:t>или</a:t>
            </a:r>
            <a:r>
              <a:rPr sz="24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соответствующей</a:t>
            </a:r>
            <a:r>
              <a:rPr sz="24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платы</a:t>
            </a:r>
            <a:r>
              <a:rPr sz="24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со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стороны</a:t>
            </a:r>
            <a:r>
              <a:rPr sz="2400"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 err="1">
                <a:solidFill>
                  <a:srgbClr val="006FC0"/>
                </a:solidFill>
                <a:latin typeface="Comic Sans MS"/>
                <a:cs typeface="Comic Sans MS"/>
              </a:rPr>
              <a:t>одаряемого</a:t>
            </a:r>
            <a:r>
              <a:rPr sz="2400" dirty="0" smtClean="0">
                <a:solidFill>
                  <a:srgbClr val="006FC0"/>
                </a:solidFill>
                <a:latin typeface="Comic Sans MS"/>
                <a:cs typeface="Comic Sans MS"/>
              </a:rPr>
              <a:t>.</a:t>
            </a:r>
            <a:endParaRPr lang="ru-RU" sz="2400" dirty="0">
              <a:solidFill>
                <a:srgbClr val="006FC0"/>
              </a:solidFill>
              <a:latin typeface="Comic Sans MS"/>
              <a:cs typeface="Comic Sans MS"/>
            </a:endParaRPr>
          </a:p>
          <a:p>
            <a:pPr marL="0" marR="5080" indent="0" algn="just">
              <a:lnSpc>
                <a:spcPct val="102899"/>
              </a:lnSpc>
              <a:spcBef>
                <a:spcPts val="70"/>
              </a:spcBef>
              <a:buNone/>
            </a:pPr>
            <a:endParaRPr lang="ru-RU" sz="2000" dirty="0" smtClean="0">
              <a:latin typeface="Comic Sans MS"/>
              <a:cs typeface="Comic Sans MS"/>
            </a:endParaRPr>
          </a:p>
          <a:p>
            <a:pPr marL="0" marR="5080" indent="0" algn="just">
              <a:lnSpc>
                <a:spcPct val="102899"/>
              </a:lnSpc>
              <a:spcBef>
                <a:spcPts val="70"/>
              </a:spcBef>
              <a:buNone/>
            </a:pPr>
            <a:endParaRPr lang="ru-RU" sz="2000" dirty="0" smtClean="0">
              <a:latin typeface="Comic Sans MS"/>
              <a:cs typeface="Comic Sans MS"/>
            </a:endParaRPr>
          </a:p>
          <a:p>
            <a:pPr marL="0" marR="5080" indent="0" algn="just">
              <a:lnSpc>
                <a:spcPct val="102899"/>
              </a:lnSpc>
              <a:spcBef>
                <a:spcPts val="70"/>
              </a:spcBef>
              <a:buNone/>
            </a:pPr>
            <a:endParaRPr sz="2000" dirty="0">
              <a:latin typeface="Comic Sans MS"/>
              <a:cs typeface="Comic Sans MS"/>
            </a:endParaRPr>
          </a:p>
        </p:txBody>
      </p:sp>
      <p:sp>
        <p:nvSpPr>
          <p:cNvPr id="6" name="object 21"/>
          <p:cNvSpPr txBox="1"/>
          <p:nvPr/>
        </p:nvSpPr>
        <p:spPr>
          <a:xfrm>
            <a:off x="838200" y="2960265"/>
            <a:ext cx="10515600" cy="1525674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algn="just">
              <a:lnSpc>
                <a:spcPct val="102899"/>
              </a:lnSpc>
              <a:spcBef>
                <a:spcPts val="70"/>
              </a:spcBef>
            </a:pPr>
            <a:endParaRPr lang="ru-RU" sz="2400" dirty="0" smtClean="0">
              <a:solidFill>
                <a:srgbClr val="006FC0"/>
              </a:solidFill>
              <a:latin typeface="Comic Sans MS"/>
              <a:cs typeface="Comic Sans MS"/>
            </a:endParaRPr>
          </a:p>
          <a:p>
            <a:pPr marL="12700" marR="5080" algn="just">
              <a:lnSpc>
                <a:spcPct val="102899"/>
              </a:lnSpc>
              <a:spcBef>
                <a:spcPts val="70"/>
              </a:spcBef>
            </a:pPr>
            <a:r>
              <a:rPr sz="24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Когда</a:t>
            </a:r>
            <a:r>
              <a:rPr sz="2400" spc="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у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одаряемого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возникает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обязанность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в </a:t>
            </a:r>
            <a:r>
              <a:rPr sz="2400" spc="-3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обмен на 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подарок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выполнить определенные </a:t>
            </a:r>
            <a:r>
              <a:rPr sz="2400" spc="-3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действия,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связанные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со</a:t>
            </a:r>
            <a:r>
              <a:rPr sz="24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 err="1">
                <a:solidFill>
                  <a:srgbClr val="006FC0"/>
                </a:solidFill>
                <a:latin typeface="Comic Sans MS"/>
                <a:cs typeface="Comic Sans MS"/>
              </a:rPr>
              <a:t>служебным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spc="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положе</a:t>
            </a:r>
            <a:r>
              <a:rPr sz="24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нием</a:t>
            </a:r>
            <a:r>
              <a:rPr sz="24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006FC0"/>
                </a:solidFill>
                <a:latin typeface="Comic Sans MS"/>
                <a:cs typeface="Comic Sans MS"/>
              </a:rPr>
              <a:t>получателя, </a:t>
            </a:r>
            <a:r>
              <a:rPr sz="2400" spc="5" dirty="0">
                <a:solidFill>
                  <a:srgbClr val="C00000"/>
                </a:solidFill>
                <a:latin typeface="Comic Sans MS"/>
                <a:cs typeface="Comic Sans MS"/>
              </a:rPr>
              <a:t>подарок </a:t>
            </a:r>
            <a:r>
              <a:rPr sz="2400" spc="5" dirty="0" err="1">
                <a:solidFill>
                  <a:srgbClr val="C00000"/>
                </a:solidFill>
                <a:latin typeface="Comic Sans MS"/>
                <a:cs typeface="Comic Sans MS"/>
              </a:rPr>
              <a:t>может</a:t>
            </a:r>
            <a:r>
              <a:rPr sz="2400"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2400" spc="5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расцени</a:t>
            </a:r>
            <a:r>
              <a:rPr sz="2400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ваться</a:t>
            </a:r>
            <a:r>
              <a:rPr sz="2400" spc="-5"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2400" dirty="0">
                <a:solidFill>
                  <a:srgbClr val="C00000"/>
                </a:solidFill>
                <a:latin typeface="Comic Sans MS"/>
                <a:cs typeface="Comic Sans MS"/>
              </a:rPr>
              <a:t>как </a:t>
            </a:r>
            <a:r>
              <a:rPr sz="2400" dirty="0" err="1">
                <a:solidFill>
                  <a:srgbClr val="C00000"/>
                </a:solidFill>
                <a:latin typeface="Comic Sans MS"/>
                <a:cs typeface="Comic Sans MS"/>
              </a:rPr>
              <a:t>взятка</a:t>
            </a:r>
            <a:r>
              <a:rPr sz="2400" dirty="0" smtClean="0">
                <a:solidFill>
                  <a:srgbClr val="006FC0"/>
                </a:solidFill>
                <a:latin typeface="Comic Sans MS"/>
                <a:cs typeface="Comic Sans MS"/>
              </a:rPr>
              <a:t>.</a:t>
            </a:r>
            <a:endParaRPr lang="ru-RU" sz="2400" dirty="0">
              <a:solidFill>
                <a:srgbClr val="006FC0"/>
              </a:solidFill>
              <a:latin typeface="Comic Sans MS"/>
              <a:cs typeface="Comic Sans MS"/>
            </a:endParaRPr>
          </a:p>
        </p:txBody>
      </p:sp>
      <p:sp>
        <p:nvSpPr>
          <p:cNvPr id="7" name="object 15"/>
          <p:cNvSpPr txBox="1"/>
          <p:nvPr/>
        </p:nvSpPr>
        <p:spPr>
          <a:xfrm>
            <a:off x="838200" y="4680385"/>
            <a:ext cx="10515600" cy="1880387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065" marR="5080" indent="2540" algn="ctr">
              <a:lnSpc>
                <a:spcPct val="93800"/>
              </a:lnSpc>
              <a:spcBef>
                <a:spcPts val="225"/>
              </a:spcBef>
            </a:pPr>
            <a:r>
              <a:rPr sz="3200" spc="20" dirty="0">
                <a:solidFill>
                  <a:srgbClr val="006FC0"/>
                </a:solidFill>
                <a:latin typeface="Comic Sans MS"/>
                <a:cs typeface="Comic Sans MS"/>
              </a:rPr>
              <a:t>Получение 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подарка </a:t>
            </a:r>
            <a:r>
              <a:rPr sz="3200" spc="20" dirty="0">
                <a:solidFill>
                  <a:srgbClr val="C00000"/>
                </a:solidFill>
                <a:latin typeface="Comic Sans MS"/>
                <a:cs typeface="Comic Sans MS"/>
              </a:rPr>
              <a:t>НЕ 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в связи с </a:t>
            </a:r>
            <a:r>
              <a:rPr sz="3200" spc="1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прото</a:t>
            </a:r>
            <a:r>
              <a:rPr sz="3200" spc="2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кольными</a:t>
            </a:r>
            <a:r>
              <a:rPr sz="3200" spc="2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мероприятиями, </a:t>
            </a:r>
            <a:r>
              <a:rPr sz="3200" spc="20" dirty="0" err="1">
                <a:solidFill>
                  <a:srgbClr val="006FC0"/>
                </a:solidFill>
                <a:latin typeface="Comic Sans MS"/>
                <a:cs typeface="Comic Sans MS"/>
              </a:rPr>
              <a:t>со</a:t>
            </a:r>
            <a:r>
              <a:rPr sz="3200" spc="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1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служебны</a:t>
            </a:r>
            <a:r>
              <a:rPr sz="3200" spc="2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ми</a:t>
            </a:r>
            <a:r>
              <a:rPr sz="3200" spc="2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командировками </a:t>
            </a:r>
            <a:r>
              <a:rPr sz="3200" spc="20" dirty="0">
                <a:solidFill>
                  <a:srgbClr val="006FC0"/>
                </a:solidFill>
                <a:latin typeface="Comic Sans MS"/>
                <a:cs typeface="Comic Sans MS"/>
              </a:rPr>
              <a:t>и 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с </a:t>
            </a:r>
            <a:r>
              <a:rPr sz="3200" spc="15" dirty="0" err="1">
                <a:solidFill>
                  <a:srgbClr val="006FC0"/>
                </a:solidFill>
                <a:latin typeface="Comic Sans MS"/>
                <a:cs typeface="Comic Sans MS"/>
              </a:rPr>
              <a:t>другими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1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офици</a:t>
            </a:r>
            <a:r>
              <a:rPr sz="3200" spc="2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альными</a:t>
            </a:r>
            <a:r>
              <a:rPr sz="3200" spc="2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20" dirty="0">
                <a:solidFill>
                  <a:srgbClr val="006FC0"/>
                </a:solidFill>
                <a:latin typeface="Comic Sans MS"/>
                <a:cs typeface="Comic Sans MS"/>
              </a:rPr>
              <a:t>мероприятиями </a:t>
            </a:r>
            <a:r>
              <a:rPr sz="3200" spc="15" dirty="0" err="1">
                <a:solidFill>
                  <a:srgbClr val="006FC0"/>
                </a:solidFill>
                <a:latin typeface="Comic Sans MS"/>
                <a:cs typeface="Comic Sans MS"/>
              </a:rPr>
              <a:t>может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1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квалифицироваться</a:t>
            </a:r>
            <a:r>
              <a:rPr sz="3200" spc="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в</a:t>
            </a:r>
            <a:r>
              <a:rPr sz="32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15" dirty="0">
                <a:solidFill>
                  <a:srgbClr val="006FC0"/>
                </a:solidFill>
                <a:latin typeface="Comic Sans MS"/>
                <a:cs typeface="Comic Sans MS"/>
              </a:rPr>
              <a:t>качестве</a:t>
            </a:r>
            <a:r>
              <a:rPr sz="32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20" dirty="0">
                <a:solidFill>
                  <a:srgbClr val="C00000"/>
                </a:solidFill>
                <a:latin typeface="Comic Sans MS"/>
                <a:cs typeface="Comic Sans MS"/>
              </a:rPr>
              <a:t>ВЗЯТКИ!</a:t>
            </a:r>
            <a:endParaRPr sz="32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86358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Grp="1"/>
          </p:cNvSpPr>
          <p:nvPr>
            <p:ph idx="1"/>
          </p:nvPr>
        </p:nvSpPr>
        <p:spPr>
          <a:xfrm>
            <a:off x="882805" y="635000"/>
            <a:ext cx="10515600" cy="56664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264" marR="198120" indent="0">
              <a:lnSpc>
                <a:spcPct val="129099"/>
              </a:lnSpc>
              <a:spcBef>
                <a:spcPts val="100"/>
              </a:spcBef>
              <a:buNone/>
            </a:pPr>
            <a:r>
              <a:rPr sz="3600" spc="-5" dirty="0">
                <a:solidFill>
                  <a:srgbClr val="C00000"/>
                </a:solidFill>
                <a:latin typeface="Comic Sans MS"/>
                <a:cs typeface="Comic Sans MS"/>
              </a:rPr>
              <a:t>МЕЛКОЕ ВЗЯТОЧНИЧЕСТВО (291.2 УК </a:t>
            </a:r>
            <a:r>
              <a:rPr sz="3600" dirty="0">
                <a:solidFill>
                  <a:srgbClr val="C00000"/>
                </a:solidFill>
                <a:latin typeface="Comic Sans MS"/>
                <a:cs typeface="Comic Sans MS"/>
              </a:rPr>
              <a:t>РФ) </a:t>
            </a:r>
            <a:r>
              <a:rPr sz="3600" spc="-3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600" dirty="0">
                <a:solidFill>
                  <a:srgbClr val="C00000"/>
                </a:solidFill>
                <a:latin typeface="Comic Sans MS"/>
                <a:cs typeface="Comic Sans MS"/>
              </a:rPr>
              <a:t>ДО</a:t>
            </a:r>
            <a:r>
              <a:rPr sz="3600"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omic Sans MS"/>
                <a:cs typeface="Comic Sans MS"/>
              </a:rPr>
              <a:t>10</a:t>
            </a:r>
            <a:r>
              <a:rPr sz="36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600"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z="3600"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600" dirty="0">
                <a:solidFill>
                  <a:srgbClr val="C00000"/>
                </a:solidFill>
                <a:latin typeface="Comic Sans MS"/>
                <a:cs typeface="Comic Sans MS"/>
              </a:rPr>
              <a:t>РУБЛЕЙ</a:t>
            </a:r>
            <a:endParaRPr sz="3600" dirty="0">
              <a:latin typeface="Comic Sans MS"/>
              <a:cs typeface="Comic Sans MS"/>
            </a:endParaRPr>
          </a:p>
          <a:p>
            <a:pPr marL="0" indent="-228600">
              <a:lnSpc>
                <a:spcPct val="150000"/>
              </a:lnSpc>
              <a:spcBef>
                <a:spcPts val="480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в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размере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до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200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рублей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;</a:t>
            </a:r>
            <a:endParaRPr dirty="0">
              <a:latin typeface="Comic Sans MS"/>
              <a:cs typeface="Comic Sans MS"/>
            </a:endParaRPr>
          </a:p>
          <a:p>
            <a:pPr marL="0" marR="5080" indent="-228600">
              <a:lnSpc>
                <a:spcPct val="150000"/>
              </a:lnSpc>
              <a:spcBef>
                <a:spcPts val="650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 в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размере заработной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платы </a:t>
            </a:r>
            <a:r>
              <a:rPr spc="-5" dirty="0" err="1">
                <a:solidFill>
                  <a:srgbClr val="006FC0"/>
                </a:solidFill>
                <a:latin typeface="Comic Sans MS"/>
                <a:cs typeface="Comic Sans MS"/>
              </a:rPr>
              <a:t>или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иного</a:t>
            </a:r>
            <a:r>
              <a:rPr spc="-2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дохода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за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период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3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месяцев;</a:t>
            </a:r>
            <a:endParaRPr dirty="0">
              <a:latin typeface="Comic Sans MS"/>
              <a:cs typeface="Comic Sans MS"/>
            </a:endParaRPr>
          </a:p>
          <a:p>
            <a:pPr marL="0" indent="-228600">
              <a:lnSpc>
                <a:spcPct val="150000"/>
              </a:lnSpc>
              <a:spcBef>
                <a:spcPts val="470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исправительные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работы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1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года;</a:t>
            </a:r>
            <a:endParaRPr dirty="0">
              <a:latin typeface="Comic Sans MS"/>
              <a:cs typeface="Comic Sans MS"/>
            </a:endParaRPr>
          </a:p>
          <a:p>
            <a:pPr marL="0" indent="-228600">
              <a:lnSpc>
                <a:spcPct val="150000"/>
              </a:lnSpc>
              <a:spcBef>
                <a:spcPts val="505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ограничение</a:t>
            </a:r>
            <a:r>
              <a:rPr spc="-2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свободы 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2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лет;</a:t>
            </a:r>
            <a:endParaRPr dirty="0">
              <a:latin typeface="Comic Sans MS"/>
              <a:cs typeface="Comic Sans MS"/>
            </a:endParaRPr>
          </a:p>
          <a:p>
            <a:pPr marL="0" indent="-228600">
              <a:lnSpc>
                <a:spcPct val="150000"/>
              </a:lnSpc>
              <a:spcBef>
                <a:spcPts val="505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лишение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свободы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до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1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года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.</a:t>
            </a:r>
            <a:endParaRPr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45172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>
            <a:spLocks noGrp="1"/>
          </p:cNvSpPr>
          <p:nvPr>
            <p:ph idx="1"/>
          </p:nvPr>
        </p:nvSpPr>
        <p:spPr>
          <a:xfrm>
            <a:off x="838200" y="334963"/>
            <a:ext cx="8807605" cy="5881737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484"/>
              </a:spcBef>
              <a:buNone/>
            </a:pP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ПОЛУЧЕНИЕ</a:t>
            </a:r>
            <a:r>
              <a:rPr sz="4000"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ВЗЯТКИ (290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УК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dirty="0">
                <a:solidFill>
                  <a:srgbClr val="C00000"/>
                </a:solidFill>
                <a:latin typeface="Comic Sans MS"/>
                <a:cs typeface="Comic Sans MS"/>
              </a:rPr>
              <a:t>РФ)</a:t>
            </a:r>
            <a:endParaRPr sz="4000" dirty="0">
              <a:latin typeface="Comic Sans MS"/>
              <a:cs typeface="Comic Sans MS"/>
            </a:endParaRPr>
          </a:p>
          <a:p>
            <a:pPr marL="0" indent="0" algn="ctr">
              <a:lnSpc>
                <a:spcPct val="100000"/>
              </a:lnSpc>
              <a:spcBef>
                <a:spcPts val="385"/>
              </a:spcBef>
              <a:buNone/>
            </a:pP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ОТ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10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dirty="0">
                <a:solidFill>
                  <a:srgbClr val="C00000"/>
                </a:solidFill>
                <a:latin typeface="Comic Sans MS"/>
                <a:cs typeface="Comic Sans MS"/>
              </a:rPr>
              <a:t>ДО</a:t>
            </a:r>
            <a:r>
              <a:rPr sz="4000"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25</a:t>
            </a:r>
            <a:r>
              <a:rPr sz="4000"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000 </a:t>
            </a:r>
            <a:r>
              <a:rPr sz="4000" dirty="0" smtClean="0">
                <a:solidFill>
                  <a:srgbClr val="C00000"/>
                </a:solidFill>
                <a:latin typeface="Comic Sans MS"/>
                <a:cs typeface="Comic Sans MS"/>
              </a:rPr>
              <a:t>РУБЛЕЙ</a:t>
            </a:r>
            <a:endParaRPr lang="ru-RU" sz="4000" dirty="0" smtClean="0">
              <a:solidFill>
                <a:srgbClr val="C00000"/>
              </a:solidFill>
              <a:latin typeface="Comic Sans MS"/>
              <a:cs typeface="Comic Sans MS"/>
            </a:endParaRPr>
          </a:p>
          <a:p>
            <a:pPr marL="0" indent="0" algn="ctr">
              <a:lnSpc>
                <a:spcPct val="100000"/>
              </a:lnSpc>
              <a:spcBef>
                <a:spcPts val="385"/>
              </a:spcBef>
              <a:buNone/>
            </a:pPr>
            <a:endParaRPr lang="ru-RU" sz="4000" dirty="0" smtClean="0">
              <a:latin typeface="Comic Sans MS"/>
              <a:cs typeface="Comic Sans MS"/>
            </a:endParaRPr>
          </a:p>
          <a:p>
            <a:pPr marL="0" indent="-228600">
              <a:lnSpc>
                <a:spcPct val="100000"/>
              </a:lnSpc>
              <a:spcBef>
                <a:spcPts val="480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pc="-1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1</a:t>
            </a:r>
            <a:r>
              <a:rPr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рублей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;</a:t>
            </a:r>
            <a:endParaRPr dirty="0">
              <a:latin typeface="Comic Sans MS"/>
              <a:cs typeface="Comic Sans MS"/>
            </a:endParaRPr>
          </a:p>
          <a:p>
            <a:pPr marL="0" marR="63500" indent="-228600">
              <a:lnSpc>
                <a:spcPct val="100000"/>
              </a:lnSpc>
              <a:spcBef>
                <a:spcPts val="630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 в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размере заработной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платы </a:t>
            </a:r>
            <a:r>
              <a:rPr spc="-3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или иного дохода за период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 </a:t>
            </a:r>
            <a:r>
              <a:rPr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двух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лет;</a:t>
            </a:r>
            <a:endParaRPr dirty="0">
              <a:latin typeface="Comic Sans MS"/>
              <a:cs typeface="Comic Sans MS"/>
            </a:endParaRPr>
          </a:p>
          <a:p>
            <a:pPr marL="0" marR="220979" indent="-228600" algn="just">
              <a:lnSpc>
                <a:spcPct val="100000"/>
              </a:lnSpc>
              <a:spcBef>
                <a:spcPts val="625"/>
              </a:spcBef>
              <a:buSzPct val="90909"/>
              <a:buFont typeface="Symbol"/>
              <a:buChar char=""/>
              <a:tabLst>
                <a:tab pos="241300" algn="l"/>
              </a:tabLst>
            </a:pP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от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10</a:t>
            </a:r>
            <a:r>
              <a:rPr i="1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ти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50</a:t>
            </a:r>
            <a:r>
              <a:rPr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ти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кратной </a:t>
            </a:r>
            <a:r>
              <a:rPr spc="-3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суммы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взятки;</a:t>
            </a:r>
            <a:endParaRPr dirty="0">
              <a:latin typeface="Comic Sans MS"/>
              <a:cs typeface="Comic Sans MS"/>
            </a:endParaRPr>
          </a:p>
          <a:p>
            <a:pPr marL="0" indent="-228600" algn="just">
              <a:lnSpc>
                <a:spcPct val="100000"/>
              </a:lnSpc>
              <a:spcBef>
                <a:spcPts val="475"/>
              </a:spcBef>
              <a:buSzPct val="90909"/>
              <a:buFont typeface="Symbol"/>
              <a:buChar char=""/>
              <a:tabLst>
                <a:tab pos="241300" algn="l"/>
              </a:tabLst>
            </a:pP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исправительные</a:t>
            </a:r>
            <a:r>
              <a:rPr spc="-2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работы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от</a:t>
            </a:r>
            <a:r>
              <a:rPr spc="-2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1</a:t>
            </a:r>
            <a:r>
              <a:rPr spc="-2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lang="ru-RU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 smtClean="0">
                <a:solidFill>
                  <a:srgbClr val="006FC0"/>
                </a:solidFill>
                <a:latin typeface="Comic Sans MS"/>
                <a:cs typeface="Comic Sans MS"/>
              </a:rPr>
              <a:t>2</a:t>
            </a:r>
            <a:r>
              <a:rPr spc="-5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лет;</a:t>
            </a:r>
            <a:endParaRPr dirty="0">
              <a:latin typeface="Comic Sans MS"/>
              <a:cs typeface="Comic Sans MS"/>
            </a:endParaRPr>
          </a:p>
          <a:p>
            <a:pPr marL="0" indent="-228600" algn="just">
              <a:lnSpc>
                <a:spcPct val="100000"/>
              </a:lnSpc>
              <a:spcBef>
                <a:spcPts val="480"/>
              </a:spcBef>
              <a:buSzPct val="90909"/>
              <a:buFont typeface="Symbol"/>
              <a:buChar char=""/>
              <a:tabLst>
                <a:tab pos="241300" algn="l"/>
              </a:tabLst>
            </a:pP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принудительные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работы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5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лет;</a:t>
            </a:r>
            <a:endParaRPr dirty="0">
              <a:latin typeface="Comic Sans MS"/>
              <a:cs typeface="Comic Sans MS"/>
            </a:endParaRPr>
          </a:p>
          <a:p>
            <a:pPr marL="0" marR="5080" indent="-228600" algn="just">
              <a:lnSpc>
                <a:spcPct val="100000"/>
              </a:lnSpc>
              <a:spcBef>
                <a:spcPts val="635"/>
              </a:spcBef>
              <a:buSzPct val="90909"/>
              <a:buFont typeface="Symbol"/>
              <a:buChar char=""/>
              <a:tabLst>
                <a:tab pos="241300" algn="l"/>
              </a:tabLst>
            </a:pP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лишение свободы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до 3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лет </a:t>
            </a:r>
            <a:r>
              <a:rPr spc="-5" dirty="0" err="1">
                <a:solidFill>
                  <a:srgbClr val="006FC0"/>
                </a:solidFill>
                <a:latin typeface="Comic Sans MS"/>
                <a:cs typeface="Comic Sans MS"/>
              </a:rPr>
              <a:t>со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штрафом</a:t>
            </a:r>
            <a:r>
              <a:rPr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от 10</a:t>
            </a:r>
            <a:r>
              <a:rPr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ти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20</a:t>
            </a:r>
            <a:r>
              <a:rPr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ти </a:t>
            </a:r>
            <a:r>
              <a:rPr spc="-5" dirty="0" err="1">
                <a:solidFill>
                  <a:srgbClr val="006FC0"/>
                </a:solidFill>
                <a:latin typeface="Comic Sans MS"/>
                <a:cs typeface="Comic Sans MS"/>
              </a:rPr>
              <a:t>кратной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суммы</a:t>
            </a:r>
            <a:r>
              <a:rPr spc="-1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взятки или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без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такового</a:t>
            </a:r>
            <a:endParaRPr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63592" y="2297151"/>
            <a:ext cx="1333955" cy="4170556"/>
          </a:xfrm>
          <a:prstGeom prst="rect">
            <a:avLst/>
          </a:prstGeom>
        </p:spPr>
        <p:txBody>
          <a:bodyPr vert="vert" wrap="square" lIns="0" tIns="41275" rIns="0" bIns="0" rtlCol="0">
            <a:spAutoFit/>
          </a:bodyPr>
          <a:lstStyle/>
          <a:p>
            <a:pPr marR="5080" indent="176530" algn="ctr">
              <a:lnSpc>
                <a:spcPct val="150000"/>
              </a:lnSpc>
            </a:pP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C лишением права 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>
                <a:solidFill>
                  <a:srgbClr val="006FC0"/>
                </a:solidFill>
                <a:latin typeface="Comic Sans MS"/>
                <a:cs typeface="Comic Sans MS"/>
              </a:rPr>
              <a:t>занимать</a:t>
            </a:r>
            <a:r>
              <a:rPr sz="2000" spc="-5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определенные</a:t>
            </a:r>
            <a:r>
              <a:rPr lang="ru-RU" sz="2000"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должности</a:t>
            </a:r>
            <a:r>
              <a:rPr sz="2000" spc="-4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на</a:t>
            </a:r>
            <a:r>
              <a:rPr sz="2000" spc="-5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срок </a:t>
            </a:r>
            <a:r>
              <a:rPr sz="2000" spc="-28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z="20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3</a:t>
            </a:r>
            <a:r>
              <a:rPr sz="2000" i="1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х</a:t>
            </a:r>
            <a:r>
              <a:rPr sz="20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лет</a:t>
            </a:r>
            <a:endParaRPr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9190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6"/>
          <p:cNvSpPr txBox="1">
            <a:spLocks noGrp="1"/>
          </p:cNvSpPr>
          <p:nvPr>
            <p:ph idx="1"/>
          </p:nvPr>
        </p:nvSpPr>
        <p:spPr>
          <a:xfrm>
            <a:off x="871654" y="565537"/>
            <a:ext cx="8774151" cy="6407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639" marR="188595" indent="0" algn="ctr">
              <a:lnSpc>
                <a:spcPct val="129099"/>
              </a:lnSpc>
              <a:spcBef>
                <a:spcPts val="100"/>
              </a:spcBef>
              <a:buNone/>
            </a:pP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ПОЛУЧЕНИЕ ВЗЯТКИ (290 УК </a:t>
            </a:r>
            <a:r>
              <a:rPr sz="4000" dirty="0">
                <a:solidFill>
                  <a:srgbClr val="C00000"/>
                </a:solidFill>
                <a:latin typeface="Comic Sans MS"/>
                <a:cs typeface="Comic Sans MS"/>
              </a:rPr>
              <a:t>РФ) </a:t>
            </a:r>
            <a:r>
              <a:rPr sz="4000" spc="-3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ОТ</a:t>
            </a:r>
            <a:r>
              <a:rPr sz="4000"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25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dirty="0">
                <a:solidFill>
                  <a:srgbClr val="C00000"/>
                </a:solidFill>
                <a:latin typeface="Comic Sans MS"/>
                <a:cs typeface="Comic Sans MS"/>
              </a:rPr>
              <a:t>ДО</a:t>
            </a:r>
            <a:r>
              <a:rPr sz="4000"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150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000 </a:t>
            </a:r>
            <a:r>
              <a:rPr sz="4000" dirty="0">
                <a:solidFill>
                  <a:srgbClr val="C00000"/>
                </a:solidFill>
                <a:latin typeface="Comic Sans MS"/>
                <a:cs typeface="Comic Sans MS"/>
              </a:rPr>
              <a:t>РУБЛЕЙ</a:t>
            </a:r>
            <a:endParaRPr sz="4000" dirty="0">
              <a:latin typeface="Comic Sans MS"/>
              <a:cs typeface="Comic Sans MS"/>
            </a:endParaRPr>
          </a:p>
          <a:p>
            <a:pPr marL="0" indent="0" algn="just">
              <a:lnSpc>
                <a:spcPct val="150000"/>
              </a:lnSpc>
              <a:spcBef>
                <a:spcPts val="480"/>
              </a:spcBef>
              <a:buNone/>
            </a:pPr>
            <a:r>
              <a:rPr dirty="0">
                <a:solidFill>
                  <a:srgbClr val="006FC0"/>
                </a:solidFill>
                <a:latin typeface="Symbol"/>
                <a:cs typeface="Symbol"/>
              </a:rPr>
              <a:t>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от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200</a:t>
            </a:r>
            <a:r>
              <a:rPr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1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 500</a:t>
            </a:r>
            <a:r>
              <a:rPr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р.;</a:t>
            </a:r>
            <a:endParaRPr dirty="0">
              <a:latin typeface="Comic Sans MS"/>
              <a:cs typeface="Comic Sans MS"/>
            </a:endParaRPr>
          </a:p>
          <a:p>
            <a:pPr marL="12065" marR="5080" indent="0" algn="just">
              <a:lnSpc>
                <a:spcPct val="150000"/>
              </a:lnSpc>
              <a:spcBef>
                <a:spcPts val="625"/>
              </a:spcBef>
              <a:buNone/>
            </a:pPr>
            <a:r>
              <a:rPr dirty="0">
                <a:solidFill>
                  <a:srgbClr val="006FC0"/>
                </a:solidFill>
                <a:latin typeface="Symbol"/>
                <a:cs typeface="Symbol"/>
              </a:rPr>
              <a:t>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 в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размере заработной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платы </a:t>
            </a:r>
            <a:r>
              <a:rPr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или иного дохода за период от шести </a:t>
            </a:r>
            <a:r>
              <a:rPr spc="-3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месяцев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двух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лет;</a:t>
            </a:r>
            <a:endParaRPr dirty="0">
              <a:latin typeface="Comic Sans MS"/>
              <a:cs typeface="Comic Sans MS"/>
            </a:endParaRPr>
          </a:p>
          <a:p>
            <a:pPr marL="0" indent="0" algn="just">
              <a:lnSpc>
                <a:spcPct val="150000"/>
              </a:lnSpc>
              <a:spcBef>
                <a:spcPts val="495"/>
              </a:spcBef>
              <a:buNone/>
            </a:pPr>
            <a:r>
              <a:rPr dirty="0">
                <a:solidFill>
                  <a:srgbClr val="006FC0"/>
                </a:solidFill>
                <a:latin typeface="Symbol"/>
                <a:cs typeface="Symbol"/>
              </a:rPr>
              <a:t>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от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30</a:t>
            </a:r>
            <a:r>
              <a:rPr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ти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60</a:t>
            </a:r>
            <a:r>
              <a:rPr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ти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кратной</a:t>
            </a:r>
            <a:r>
              <a:rPr lang="ru-RU" dirty="0">
                <a:latin typeface="Comic Sans MS"/>
                <a:cs typeface="Comic Sans MS"/>
              </a:rPr>
              <a:t> </a:t>
            </a:r>
            <a:r>
              <a:rPr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суммы</a:t>
            </a:r>
            <a:r>
              <a:rPr spc="-4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взятки;</a:t>
            </a:r>
            <a:endParaRPr dirty="0">
              <a:latin typeface="Comic Sans MS"/>
              <a:cs typeface="Comic Sans MS"/>
            </a:endParaRPr>
          </a:p>
          <a:p>
            <a:pPr marL="12065" marR="175895" indent="0" algn="just">
              <a:lnSpc>
                <a:spcPct val="150000"/>
              </a:lnSpc>
              <a:spcBef>
                <a:spcPts val="625"/>
              </a:spcBef>
              <a:buNone/>
            </a:pPr>
            <a:r>
              <a:rPr spc="-5" dirty="0">
                <a:solidFill>
                  <a:srgbClr val="006FC0"/>
                </a:solidFill>
                <a:latin typeface="Symbol"/>
                <a:cs typeface="Symbol"/>
              </a:rPr>
              <a:t>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лишение свободы на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срок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до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шести </a:t>
            </a:r>
            <a:r>
              <a:rPr spc="-3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лет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со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штрафом до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30</a:t>
            </a:r>
            <a:r>
              <a:rPr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ти кратной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 суммы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взятки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или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без такового</a:t>
            </a:r>
            <a:endParaRPr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63592" y="2297151"/>
            <a:ext cx="1333955" cy="4170556"/>
          </a:xfrm>
          <a:prstGeom prst="rect">
            <a:avLst/>
          </a:prstGeom>
        </p:spPr>
        <p:txBody>
          <a:bodyPr vert="vert" wrap="square" lIns="0" tIns="41275" rIns="0" bIns="0" rtlCol="0">
            <a:spAutoFit/>
          </a:bodyPr>
          <a:lstStyle/>
          <a:p>
            <a:pPr marR="5080" indent="176530" algn="ctr">
              <a:lnSpc>
                <a:spcPct val="150000"/>
              </a:lnSpc>
            </a:pP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C лишением права 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>
                <a:solidFill>
                  <a:srgbClr val="006FC0"/>
                </a:solidFill>
                <a:latin typeface="Comic Sans MS"/>
                <a:cs typeface="Comic Sans MS"/>
              </a:rPr>
              <a:t>занимать</a:t>
            </a:r>
            <a:r>
              <a:rPr sz="2000" spc="-5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определенные</a:t>
            </a:r>
            <a:r>
              <a:rPr lang="ru-RU" sz="2000"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должности</a:t>
            </a:r>
            <a:r>
              <a:rPr sz="2000" spc="-4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на</a:t>
            </a:r>
            <a:r>
              <a:rPr sz="2000" spc="-5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срок </a:t>
            </a:r>
            <a:r>
              <a:rPr sz="2000" spc="-28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z="20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3</a:t>
            </a:r>
            <a:r>
              <a:rPr sz="2000" i="1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х</a:t>
            </a:r>
            <a:r>
              <a:rPr sz="20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лет</a:t>
            </a:r>
            <a:endParaRPr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0613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5"/>
          <p:cNvSpPr txBox="1"/>
          <p:nvPr/>
        </p:nvSpPr>
        <p:spPr>
          <a:xfrm>
            <a:off x="9979820" y="1825625"/>
            <a:ext cx="1384995" cy="4170556"/>
          </a:xfrm>
          <a:prstGeom prst="rect">
            <a:avLst/>
          </a:prstGeom>
        </p:spPr>
        <p:txBody>
          <a:bodyPr vert="vert" wrap="square" lIns="0" tIns="41275" rIns="0" bIns="0" rtlCol="0">
            <a:spAutoFit/>
          </a:bodyPr>
          <a:lstStyle/>
          <a:p>
            <a:pPr marR="5080" indent="176530" algn="ctr">
              <a:lnSpc>
                <a:spcPct val="150000"/>
              </a:lnSpc>
            </a:pP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C лишением права 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>
                <a:solidFill>
                  <a:srgbClr val="006FC0"/>
                </a:solidFill>
                <a:latin typeface="Comic Sans MS"/>
                <a:cs typeface="Comic Sans MS"/>
              </a:rPr>
              <a:t>занимать</a:t>
            </a:r>
            <a:r>
              <a:rPr sz="2000" spc="-5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определенные</a:t>
            </a:r>
            <a:r>
              <a:rPr lang="ru-RU" sz="2000"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должности</a:t>
            </a:r>
            <a:r>
              <a:rPr sz="2000" spc="-4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dirty="0">
                <a:solidFill>
                  <a:srgbClr val="006FC0"/>
                </a:solidFill>
                <a:latin typeface="Comic Sans MS"/>
                <a:cs typeface="Comic Sans MS"/>
              </a:rPr>
              <a:t>на</a:t>
            </a:r>
            <a:r>
              <a:rPr sz="2000" spc="-5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срок </a:t>
            </a:r>
            <a:r>
              <a:rPr sz="2000" spc="-28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 err="1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z="20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lang="ru-RU" sz="2000" dirty="0" smtClean="0">
                <a:solidFill>
                  <a:srgbClr val="006FC0"/>
                </a:solidFill>
                <a:latin typeface="Comic Sans MS"/>
                <a:cs typeface="Comic Sans MS"/>
              </a:rPr>
              <a:t>10</a:t>
            </a:r>
            <a:r>
              <a:rPr sz="2000" spc="-1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omic Sans MS"/>
                <a:cs typeface="Comic Sans MS"/>
              </a:rPr>
              <a:t>лет</a:t>
            </a:r>
            <a:endParaRPr sz="2000" dirty="0">
              <a:latin typeface="Comic Sans MS"/>
              <a:cs typeface="Comic Sans MS"/>
            </a:endParaRPr>
          </a:p>
        </p:txBody>
      </p:sp>
      <p:sp>
        <p:nvSpPr>
          <p:cNvPr id="5" name="object 8"/>
          <p:cNvSpPr txBox="1">
            <a:spLocks noGrp="1"/>
          </p:cNvSpPr>
          <p:nvPr>
            <p:ph idx="1"/>
          </p:nvPr>
        </p:nvSpPr>
        <p:spPr>
          <a:xfrm>
            <a:off x="882805" y="543235"/>
            <a:ext cx="8685213" cy="6089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845" marR="116839" indent="0" algn="ctr">
              <a:lnSpc>
                <a:spcPct val="129099"/>
              </a:lnSpc>
              <a:spcBef>
                <a:spcPts val="100"/>
              </a:spcBef>
              <a:buNone/>
            </a:pP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ПОЛУЧЕНИЕ ВЗЯТКИ (290 УК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РФ) </a:t>
            </a:r>
            <a:r>
              <a:rPr sz="3200" spc="-3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ОТ</a:t>
            </a:r>
            <a:r>
              <a:rPr sz="32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150</a:t>
            </a:r>
            <a:r>
              <a:rPr sz="32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z="32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ДО</a:t>
            </a:r>
            <a:r>
              <a:rPr sz="3200"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1</a:t>
            </a:r>
            <a:r>
              <a:rPr sz="32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z="3200"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z="32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РУБЛЕЙ</a:t>
            </a:r>
            <a:endParaRPr sz="3200" dirty="0">
              <a:latin typeface="Comic Sans MS"/>
              <a:cs typeface="Comic Sans MS"/>
            </a:endParaRPr>
          </a:p>
          <a:p>
            <a:pPr marL="0" indent="0" algn="just">
              <a:lnSpc>
                <a:spcPct val="150000"/>
              </a:lnSpc>
              <a:spcBef>
                <a:spcPts val="480"/>
              </a:spcBef>
              <a:buNone/>
            </a:pPr>
            <a:r>
              <a:rPr spc="-5" dirty="0">
                <a:solidFill>
                  <a:srgbClr val="006FC0"/>
                </a:solidFill>
                <a:latin typeface="Symbol"/>
                <a:cs typeface="Symbol"/>
              </a:rPr>
              <a:t></a:t>
            </a:r>
            <a:r>
              <a:rPr spc="7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 от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2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4</a:t>
            </a:r>
            <a:r>
              <a:rPr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р.;</a:t>
            </a:r>
            <a:endParaRPr dirty="0">
              <a:latin typeface="Comic Sans MS"/>
              <a:cs typeface="Comic Sans MS"/>
            </a:endParaRPr>
          </a:p>
          <a:p>
            <a:pPr marL="41275" marR="85725" indent="0" algn="just">
              <a:lnSpc>
                <a:spcPct val="150000"/>
              </a:lnSpc>
              <a:spcBef>
                <a:spcPts val="625"/>
              </a:spcBef>
              <a:buSzPct val="90909"/>
              <a:buFont typeface="Symbol"/>
              <a:buChar char=""/>
              <a:tabLst>
                <a:tab pos="124460" algn="l"/>
              </a:tabLst>
            </a:pP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 в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размере заработной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платы </a:t>
            </a:r>
            <a:r>
              <a:rPr spc="-3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или иного дохода за период от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2 до </a:t>
            </a:r>
            <a:r>
              <a:rPr spc="-3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4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лет;</a:t>
            </a:r>
            <a:endParaRPr dirty="0">
              <a:latin typeface="Comic Sans MS"/>
              <a:cs typeface="Comic Sans MS"/>
            </a:endParaRPr>
          </a:p>
          <a:p>
            <a:pPr marL="123825" indent="0" algn="just">
              <a:lnSpc>
                <a:spcPct val="150000"/>
              </a:lnSpc>
              <a:spcBef>
                <a:spcPts val="495"/>
              </a:spcBef>
              <a:buSzPct val="90909"/>
              <a:buFont typeface="Symbol"/>
              <a:buChar char=""/>
              <a:tabLst>
                <a:tab pos="124460" algn="l"/>
              </a:tabLst>
            </a:pP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от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70</a:t>
            </a:r>
            <a:r>
              <a:rPr i="1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ти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90</a:t>
            </a:r>
            <a:r>
              <a:rPr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то</a:t>
            </a:r>
            <a:r>
              <a:rPr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кратной</a:t>
            </a:r>
            <a:r>
              <a:rPr lang="ru-RU" dirty="0">
                <a:latin typeface="Comic Sans MS"/>
                <a:cs typeface="Comic Sans MS"/>
              </a:rPr>
              <a:t> </a:t>
            </a:r>
            <a:r>
              <a:rPr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суммы</a:t>
            </a:r>
            <a:r>
              <a:rPr spc="-4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взятки;</a:t>
            </a:r>
            <a:endParaRPr dirty="0">
              <a:latin typeface="Comic Sans MS"/>
              <a:cs typeface="Comic Sans MS"/>
            </a:endParaRPr>
          </a:p>
          <a:p>
            <a:pPr marL="41275" marR="73660" indent="0">
              <a:lnSpc>
                <a:spcPct val="150000"/>
              </a:lnSpc>
              <a:spcBef>
                <a:spcPts val="625"/>
              </a:spcBef>
              <a:buSzPct val="90909"/>
              <a:buFont typeface="Symbol"/>
              <a:buChar char=""/>
              <a:tabLst>
                <a:tab pos="124460" algn="l"/>
              </a:tabLst>
            </a:pP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лишение свободы на срок от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7 до </a:t>
            </a:r>
            <a:r>
              <a:rPr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12 лет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со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штрафом до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60</a:t>
            </a:r>
            <a:r>
              <a:rPr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ти кратной </a:t>
            </a:r>
            <a:r>
              <a:rPr spc="-3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суммы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взятки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или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без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такового</a:t>
            </a:r>
            <a:endParaRPr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908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0"/>
          <p:cNvSpPr txBox="1">
            <a:spLocks noGrp="1"/>
          </p:cNvSpPr>
          <p:nvPr>
            <p:ph idx="1"/>
          </p:nvPr>
        </p:nvSpPr>
        <p:spPr>
          <a:xfrm>
            <a:off x="882806" y="476327"/>
            <a:ext cx="10112296" cy="5591274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480"/>
              </a:spcBef>
              <a:buNone/>
            </a:pP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ПОЛУЧЕНИЕ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ВЗЯТКИ</a:t>
            </a:r>
            <a:r>
              <a:rPr sz="4000"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(290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УК</a:t>
            </a:r>
            <a:r>
              <a:rPr sz="4000" spc="-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dirty="0">
                <a:solidFill>
                  <a:srgbClr val="C00000"/>
                </a:solidFill>
                <a:latin typeface="Comic Sans MS"/>
                <a:cs typeface="Comic Sans MS"/>
              </a:rPr>
              <a:t>РФ)</a:t>
            </a:r>
            <a:endParaRPr sz="4000" dirty="0">
              <a:latin typeface="Comic Sans MS"/>
              <a:cs typeface="Comic Sans MS"/>
            </a:endParaRPr>
          </a:p>
          <a:p>
            <a:pPr marL="0" indent="0" algn="ctr">
              <a:lnSpc>
                <a:spcPct val="100000"/>
              </a:lnSpc>
              <a:spcBef>
                <a:spcPts val="380"/>
              </a:spcBef>
              <a:buNone/>
            </a:pP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ОТ</a:t>
            </a:r>
            <a:r>
              <a:rPr sz="4000"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dirty="0">
                <a:solidFill>
                  <a:srgbClr val="C00000"/>
                </a:solidFill>
                <a:latin typeface="Comic Sans MS"/>
                <a:cs typeface="Comic Sans MS"/>
              </a:rPr>
              <a:t>1</a:t>
            </a:r>
            <a:r>
              <a:rPr sz="4000" spc="-2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z="4000" spc="-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spc="-5" dirty="0">
                <a:solidFill>
                  <a:srgbClr val="C00000"/>
                </a:solidFill>
                <a:latin typeface="Comic Sans MS"/>
                <a:cs typeface="Comic Sans MS"/>
              </a:rPr>
              <a:t>000</a:t>
            </a:r>
            <a:r>
              <a:rPr sz="4000" spc="-2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4000" dirty="0">
                <a:solidFill>
                  <a:srgbClr val="C00000"/>
                </a:solidFill>
                <a:latin typeface="Comic Sans MS"/>
                <a:cs typeface="Comic Sans MS"/>
              </a:rPr>
              <a:t>РУБЛЕЙ</a:t>
            </a:r>
            <a:endParaRPr sz="4000" dirty="0">
              <a:latin typeface="Comic Sans MS"/>
              <a:cs typeface="Comic Sans MS"/>
            </a:endParaRPr>
          </a:p>
          <a:p>
            <a:pPr marL="12700" marR="118110" indent="0" algn="just">
              <a:lnSpc>
                <a:spcPct val="100000"/>
              </a:lnSpc>
              <a:spcBef>
                <a:spcPts val="610"/>
              </a:spcBef>
              <a:buNone/>
              <a:tabLst>
                <a:tab pos="240665" algn="l"/>
              </a:tabLst>
            </a:pPr>
            <a:r>
              <a:rPr lang="ru-RU" sz="3200" spc="-5" dirty="0" smtClean="0">
                <a:solidFill>
                  <a:srgbClr val="006FC0"/>
                </a:solidFill>
                <a:latin typeface="Symbol"/>
                <a:cs typeface="Symbol"/>
              </a:rPr>
              <a:t>  </a:t>
            </a:r>
            <a:r>
              <a:rPr sz="3200" spc="-5" dirty="0" smtClean="0">
                <a:solidFill>
                  <a:srgbClr val="006FC0"/>
                </a:solidFill>
                <a:latin typeface="Symbol"/>
                <a:cs typeface="Symbol"/>
              </a:rPr>
              <a:t></a:t>
            </a:r>
            <a:r>
              <a:rPr sz="3200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z="3200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от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3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000 000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до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5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000 000 </a:t>
            </a:r>
            <a:r>
              <a:rPr sz="3200" spc="-3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рублей;</a:t>
            </a:r>
            <a:endParaRPr sz="3200" dirty="0">
              <a:latin typeface="Comic Sans MS"/>
              <a:cs typeface="Comic Sans MS"/>
            </a:endParaRPr>
          </a:p>
          <a:p>
            <a:pPr marL="241300" marR="5080" indent="0" algn="just">
              <a:lnSpc>
                <a:spcPct val="100000"/>
              </a:lnSpc>
              <a:spcBef>
                <a:spcPts val="585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штраф в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размере заработной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платы </a:t>
            </a:r>
            <a:r>
              <a:rPr sz="3200" spc="-3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или иного дохода за период от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3 </a:t>
            </a:r>
            <a:r>
              <a:rPr sz="32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z="32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5</a:t>
            </a:r>
            <a:r>
              <a:rPr sz="32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лет;</a:t>
            </a:r>
            <a:endParaRPr sz="3200" dirty="0">
              <a:latin typeface="Comic Sans MS"/>
              <a:cs typeface="Comic Sans MS"/>
            </a:endParaRPr>
          </a:p>
          <a:p>
            <a:pPr marL="241300" marR="76835" indent="0" algn="just">
              <a:lnSpc>
                <a:spcPct val="100000"/>
              </a:lnSpc>
              <a:spcBef>
                <a:spcPts val="625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штраф</a:t>
            </a:r>
            <a:r>
              <a:rPr sz="3200"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от</a:t>
            </a:r>
            <a:r>
              <a:rPr sz="3200"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80</a:t>
            </a:r>
            <a:r>
              <a:rPr sz="3200"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ти</a:t>
            </a:r>
            <a:r>
              <a:rPr sz="32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z="3200"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100</a:t>
            </a:r>
            <a:r>
              <a:rPr sz="3200" i="1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ти</a:t>
            </a:r>
            <a:r>
              <a:rPr sz="32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кратной </a:t>
            </a:r>
            <a:r>
              <a:rPr sz="3200" spc="-3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суммы</a:t>
            </a:r>
            <a:r>
              <a:rPr sz="32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взятки;</a:t>
            </a:r>
            <a:endParaRPr sz="3200" dirty="0">
              <a:latin typeface="Comic Sans MS"/>
              <a:cs typeface="Comic Sans MS"/>
            </a:endParaRPr>
          </a:p>
          <a:p>
            <a:pPr marL="241300" marR="26034" indent="0" algn="just">
              <a:lnSpc>
                <a:spcPct val="100000"/>
              </a:lnSpc>
              <a:spcBef>
                <a:spcPts val="575"/>
              </a:spcBef>
              <a:buSzPct val="90909"/>
              <a:buFont typeface="Symbol"/>
              <a:buChar char=""/>
              <a:tabLst>
                <a:tab pos="240665" algn="l"/>
                <a:tab pos="241300" algn="l"/>
              </a:tabLst>
            </a:pP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лишение</a:t>
            </a:r>
            <a:r>
              <a:rPr sz="3200" spc="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свободы</a:t>
            </a:r>
            <a:r>
              <a:rPr sz="3200" spc="3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от</a:t>
            </a:r>
            <a:r>
              <a:rPr sz="3200" spc="1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8</a:t>
            </a:r>
            <a:r>
              <a:rPr sz="3200" spc="3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C00000"/>
                </a:solidFill>
                <a:latin typeface="Comic Sans MS"/>
                <a:cs typeface="Comic Sans MS"/>
              </a:rPr>
              <a:t>до</a:t>
            </a:r>
            <a:r>
              <a:rPr sz="3200" spc="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C00000"/>
                </a:solidFill>
                <a:latin typeface="Comic Sans MS"/>
                <a:cs typeface="Comic Sans MS"/>
              </a:rPr>
              <a:t>15</a:t>
            </a:r>
            <a:r>
              <a:rPr sz="3200" spc="2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лет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со</a:t>
            </a:r>
            <a:r>
              <a:rPr sz="3200" spc="-2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штрафом</a:t>
            </a:r>
            <a:r>
              <a:rPr sz="32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до</a:t>
            </a:r>
            <a:r>
              <a:rPr sz="32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70</a:t>
            </a:r>
            <a:r>
              <a:rPr sz="3200" i="1" spc="-5" dirty="0">
                <a:solidFill>
                  <a:srgbClr val="006FC0"/>
                </a:solidFill>
                <a:latin typeface="Comic Sans MS"/>
                <a:cs typeface="Comic Sans MS"/>
              </a:rPr>
              <a:t>-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ти</a:t>
            </a:r>
            <a:r>
              <a:rPr sz="32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кратной</a:t>
            </a:r>
            <a:r>
              <a:rPr sz="32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сум- </a:t>
            </a:r>
            <a:r>
              <a:rPr sz="3200" spc="-3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dirty="0">
                <a:solidFill>
                  <a:srgbClr val="006FC0"/>
                </a:solidFill>
                <a:latin typeface="Comic Sans MS"/>
                <a:cs typeface="Comic Sans MS"/>
              </a:rPr>
              <a:t>мы</a:t>
            </a:r>
            <a:r>
              <a:rPr sz="32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взятки или</a:t>
            </a:r>
            <a:r>
              <a:rPr sz="32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без</a:t>
            </a:r>
            <a:r>
              <a:rPr sz="3200" spc="-1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omic Sans MS"/>
                <a:cs typeface="Comic Sans MS"/>
              </a:rPr>
              <a:t>такового</a:t>
            </a:r>
            <a:endParaRPr sz="32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77345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3"/>
          <p:cNvSpPr txBox="1">
            <a:spLocks noGrp="1"/>
          </p:cNvSpPr>
          <p:nvPr>
            <p:ph type="title"/>
          </p:nvPr>
        </p:nvSpPr>
        <p:spPr>
          <a:xfrm>
            <a:off x="838200" y="352558"/>
            <a:ext cx="10515600" cy="2542684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R="5080" indent="4445" algn="just">
              <a:lnSpc>
                <a:spcPct val="150000"/>
              </a:lnSpc>
              <a:spcBef>
                <a:spcPts val="0"/>
              </a:spcBef>
            </a:pP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Должностному </a:t>
            </a:r>
            <a:r>
              <a:rPr sz="2800" dirty="0">
                <a:solidFill>
                  <a:srgbClr val="006FC0"/>
                </a:solidFill>
                <a:latin typeface="Comic Sans MS"/>
                <a:cs typeface="Comic Sans MS"/>
              </a:rPr>
              <a:t>лицу </a:t>
            </a: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следует </a:t>
            </a:r>
            <a:r>
              <a:rPr sz="2800" spc="-5" dirty="0">
                <a:solidFill>
                  <a:srgbClr val="C00000"/>
                </a:solidFill>
                <a:latin typeface="Comic Sans MS"/>
                <a:cs typeface="Comic Sans MS"/>
              </a:rPr>
              <a:t>избегать </a:t>
            </a:r>
            <a:r>
              <a:rPr sz="280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получения (отказываться от получения) </a:t>
            </a:r>
            <a:r>
              <a:rPr sz="2800" spc="-34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подарков</a:t>
            </a:r>
            <a:r>
              <a:rPr sz="28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Comic Sans MS"/>
                <a:cs typeface="Comic Sans MS"/>
              </a:rPr>
              <a:t>от</a:t>
            </a:r>
            <a:r>
              <a:rPr sz="2800"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Comic Sans MS"/>
                <a:cs typeface="Comic Sans MS"/>
              </a:rPr>
              <a:t>подчиненных</a:t>
            </a: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,</a:t>
            </a:r>
            <a:r>
              <a:rPr sz="2800"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представителей</a:t>
            </a:r>
            <a:r>
              <a:rPr sz="2800"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поднадзорных (</a:t>
            </a:r>
            <a:r>
              <a:rPr sz="2800" spc="-5" dirty="0">
                <a:solidFill>
                  <a:srgbClr val="C00000"/>
                </a:solidFill>
                <a:latin typeface="Comic Sans MS"/>
                <a:cs typeface="Comic Sans MS"/>
              </a:rPr>
              <a:t>подконтрольных</a:t>
            </a: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) </a:t>
            </a:r>
            <a:r>
              <a:rPr sz="2800" spc="-34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органов</a:t>
            </a:r>
            <a:r>
              <a:rPr sz="2800"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006FC0"/>
                </a:solidFill>
                <a:latin typeface="Comic Sans MS"/>
                <a:cs typeface="Comic Sans MS"/>
              </a:rPr>
              <a:t>и </a:t>
            </a:r>
            <a:r>
              <a:rPr sz="2800" spc="-5" dirty="0">
                <a:solidFill>
                  <a:srgbClr val="006FC0"/>
                </a:solidFill>
                <a:latin typeface="Comic Sans MS"/>
                <a:cs typeface="Comic Sans MS"/>
              </a:rPr>
              <a:t>организаций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14"/>
          <p:cNvSpPr txBox="1">
            <a:spLocks noGrp="1"/>
          </p:cNvSpPr>
          <p:nvPr>
            <p:ph idx="1"/>
          </p:nvPr>
        </p:nvSpPr>
        <p:spPr>
          <a:xfrm>
            <a:off x="838200" y="2494698"/>
            <a:ext cx="10515600" cy="318965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0" marR="508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pc="-5" dirty="0" smtClean="0">
              <a:solidFill>
                <a:srgbClr val="006FC0"/>
              </a:solidFill>
              <a:latin typeface="Comic Sans MS"/>
              <a:cs typeface="Comic Sans MS"/>
            </a:endParaRPr>
          </a:p>
          <a:p>
            <a:pPr marL="0" marR="508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Действия</a:t>
            </a:r>
            <a:r>
              <a:rPr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по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оказанию</a:t>
            </a:r>
            <a:r>
              <a:rPr spc="-10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давления</a:t>
            </a:r>
            <a:r>
              <a:rPr spc="5"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 err="1">
                <a:solidFill>
                  <a:srgbClr val="006FC0"/>
                </a:solidFill>
                <a:latin typeface="Comic Sans MS"/>
                <a:cs typeface="Comic Sans MS"/>
              </a:rPr>
              <a:t>на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lang="ru-RU"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должностное лицо</a:t>
            </a:r>
            <a:r>
              <a:rPr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при вручении подарка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 err="1">
                <a:solidFill>
                  <a:srgbClr val="006FC0"/>
                </a:solidFill>
                <a:latin typeface="Comic Sans MS"/>
                <a:cs typeface="Comic Sans MS"/>
              </a:rPr>
              <a:t>может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расцениваться</a:t>
            </a:r>
            <a:r>
              <a:rPr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C00000"/>
                </a:solidFill>
                <a:latin typeface="Comic Sans MS"/>
                <a:cs typeface="Comic Sans MS"/>
              </a:rPr>
              <a:t>как склонение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его</a:t>
            </a:r>
            <a:r>
              <a:rPr spc="-10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C00000"/>
                </a:solidFill>
                <a:latin typeface="Comic Sans MS"/>
                <a:cs typeface="Comic Sans MS"/>
              </a:rPr>
              <a:t>к </a:t>
            </a:r>
            <a:r>
              <a:rPr spc="-5"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совер</a:t>
            </a:r>
            <a:r>
              <a:rPr dirty="0" err="1" smtClean="0">
                <a:solidFill>
                  <a:srgbClr val="C00000"/>
                </a:solidFill>
                <a:latin typeface="Comic Sans MS"/>
                <a:cs typeface="Comic Sans MS"/>
              </a:rPr>
              <a:t>шению</a:t>
            </a:r>
            <a:r>
              <a:rPr dirty="0" smtClean="0">
                <a:solidFill>
                  <a:srgbClr val="C00000"/>
                </a:solidFill>
                <a:latin typeface="Comic Sans MS"/>
                <a:cs typeface="Comic Sans MS"/>
              </a:rPr>
              <a:t> </a:t>
            </a:r>
            <a:r>
              <a:rPr spc="-5" dirty="0" err="1">
                <a:solidFill>
                  <a:srgbClr val="006FC0"/>
                </a:solidFill>
                <a:latin typeface="Comic Sans MS"/>
                <a:cs typeface="Comic Sans MS"/>
              </a:rPr>
              <a:t>коррупционного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правонаруше</a:t>
            </a:r>
            <a:r>
              <a:rPr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ния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,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что влечет </a:t>
            </a:r>
            <a:r>
              <a:rPr spc="-5" dirty="0" err="1">
                <a:solidFill>
                  <a:srgbClr val="006FC0"/>
                </a:solidFill>
                <a:latin typeface="Comic Sans MS"/>
                <a:cs typeface="Comic Sans MS"/>
              </a:rPr>
              <a:t>негативные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 err="1" smtClean="0">
                <a:solidFill>
                  <a:srgbClr val="006FC0"/>
                </a:solidFill>
                <a:latin typeface="Comic Sans MS"/>
                <a:cs typeface="Comic Sans MS"/>
              </a:rPr>
              <a:t>последствия</a:t>
            </a:r>
            <a:r>
              <a:rPr spc="-5" dirty="0" smtClean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6FC0"/>
                </a:solidFill>
                <a:latin typeface="Comic Sans MS"/>
                <a:cs typeface="Comic Sans MS"/>
              </a:rPr>
              <a:t>для</a:t>
            </a:r>
            <a:r>
              <a:rPr spc="5" dirty="0">
                <a:solidFill>
                  <a:srgbClr val="006FC0"/>
                </a:solidFill>
                <a:latin typeface="Comic Sans MS"/>
                <a:cs typeface="Comic Sans MS"/>
              </a:rPr>
              <a:t> </a:t>
            </a:r>
            <a:r>
              <a:rPr spc="-5" dirty="0">
                <a:solidFill>
                  <a:srgbClr val="006FC0"/>
                </a:solidFill>
                <a:latin typeface="Comic Sans MS"/>
                <a:cs typeface="Comic Sans MS"/>
              </a:rPr>
              <a:t>дарящего</a:t>
            </a:r>
            <a:endParaRPr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78522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649</Words>
  <Application>Microsoft Office PowerPoint</Application>
  <PresentationFormat>Произвольный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Законодательством РФ установлен запрет на получение в связи с исполнением должностных обязанностей вознаграждений от  физ. и юр. лиц (подарки, денежные вознаграждения, ссуды, услуги, оплату развлечений, отдыха, транспортных расходов  и иные вознаграждения)</vt:lpstr>
      <vt:lpstr>Главными признаками подарка являются  безвозмездность и переход в собственность  одаряемого.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Должностному лицу следует избегать  получения (отказываться от получения)  подарков от подчиненных, представителей поднадзорных (подконтрольных)  органов и организаций</vt:lpstr>
      <vt:lpstr>           - От подарка до взятки —  один шаг - Хорошие отношения с  людьми бесценны. Умения  вовремя и вежливо отказаться от получения подарка поможет их сохранить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USER</cp:lastModifiedBy>
  <cp:revision>8</cp:revision>
  <dcterms:created xsi:type="dcterms:W3CDTF">2023-04-05T17:13:49Z</dcterms:created>
  <dcterms:modified xsi:type="dcterms:W3CDTF">2024-10-10T13:35:03Z</dcterms:modified>
</cp:coreProperties>
</file>