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handoutMasterIdLst>
    <p:handoutMasterId r:id="rId18"/>
  </p:handoutMasterIdLst>
  <p:sldIdLst>
    <p:sldId id="282" r:id="rId2"/>
    <p:sldId id="284" r:id="rId3"/>
    <p:sldId id="285" r:id="rId4"/>
    <p:sldId id="258" r:id="rId5"/>
    <p:sldId id="292" r:id="rId6"/>
    <p:sldId id="293" r:id="rId7"/>
    <p:sldId id="296" r:id="rId8"/>
    <p:sldId id="297" r:id="rId9"/>
    <p:sldId id="298" r:id="rId10"/>
    <p:sldId id="295" r:id="rId11"/>
    <p:sldId id="299" r:id="rId12"/>
    <p:sldId id="310" r:id="rId13"/>
    <p:sldId id="300" r:id="rId14"/>
    <p:sldId id="302" r:id="rId15"/>
    <p:sldId id="30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FFCC"/>
    <a:srgbClr val="00FF00"/>
    <a:srgbClr val="FF99FF"/>
    <a:srgbClr val="FF0000"/>
    <a:srgbClr val="FFCCCC"/>
    <a:srgbClr val="33CCCC"/>
    <a:srgbClr val="CCFF66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dPt>
            <c:idx val="2"/>
            <c:bubble3D val="0"/>
            <c:spPr>
              <a:solidFill>
                <a:srgbClr val="33CCCC"/>
              </a:solidFill>
            </c:spPr>
          </c:dPt>
          <c:dPt>
            <c:idx val="5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2.4573551569942648E-2"/>
                  <c:y val="2.21807768072438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05317390881695E-3"/>
                  <c:y val="-3.04880565472413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Чиновники</c:v>
                </c:pt>
                <c:pt idx="1">
                  <c:v>сотрудники ГИБДД</c:v>
                </c:pt>
                <c:pt idx="2">
                  <c:v>сотрудники полиции</c:v>
                </c:pt>
                <c:pt idx="3">
                  <c:v>Работники мед. учереждений</c:v>
                </c:pt>
                <c:pt idx="4">
                  <c:v>Работники образования</c:v>
                </c:pt>
                <c:pt idx="5">
                  <c:v>Судебные приставы</c:v>
                </c:pt>
                <c:pt idx="6">
                  <c:v>Адвокаты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D28AB-FA13-4D37-B011-C303AB3AC672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14B8-C992-40D1-B0AC-DD9F42201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5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A90A5E-F101-4F0D-89A2-8C95E5B27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6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23A26-A28E-42B0-92AF-AA4015AE7B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BC4ED-33C6-47C9-B5A2-854D06FBD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89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DBC01D78-9B8F-4766-A8C1-304CD5AD4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9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831BB-C0AE-4DBE-8A06-1CB20E5E49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28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DC9666-B915-47E6-B8CB-38671A367D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32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2FF78-28A5-4C01-825C-9853377FB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78CCC-A384-424E-93FA-02CDA18CD4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0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9230E-C043-4AA9-BE6D-BC550D1D27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08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218D0-8F9C-4FFA-988A-27CCD52373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8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4231C-2E0B-4A77-BCE1-A42834AB16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4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DB55A-CB28-4980-81AB-A885489976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798903-7D27-4700-9549-D44A18AB2E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bi.ru/attachments/4902/4428/images/larg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753983" y="2060848"/>
            <a:ext cx="69127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Коррупция и методы борьбы с ней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1809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81144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Краснодарского края «Пашковский сельскохозяйственный колледж»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751" y="381144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694826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Каковы же причины коррупции?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49423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заработная плата государственных служащих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законов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легкой наживы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сменяемость лиц на различных должностях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в стране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как привычка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жизни населения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развитость государственных институтов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 и т. д.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55528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355160" cy="9189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Распространение коррупции в Российской ФЕДЕРАЦИИ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433476"/>
              </p:ext>
            </p:extLst>
          </p:nvPr>
        </p:nvGraphicFramePr>
        <p:xfrm>
          <a:off x="285720" y="1428736"/>
          <a:ext cx="871543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4102" y="5000636"/>
            <a:ext cx="246989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 descr="125-09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04812"/>
            <a:ext cx="1864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 descr="30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5715016"/>
            <a:ext cx="1643042" cy="1142984"/>
          </a:xfrm>
          <a:prstGeom prst="rect">
            <a:avLst/>
          </a:prstGeom>
        </p:spPr>
      </p:pic>
      <p:pic>
        <p:nvPicPr>
          <p:cNvPr id="10" name="Picture 5" descr="virus_spi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3129235"/>
            <a:ext cx="1071538" cy="86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 descr="korru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1714488"/>
            <a:ext cx="2928958" cy="143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452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0798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Какой вред наносит коррупция?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Политике: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57222" y="1357298"/>
            <a:ext cx="9787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законы не выполняются</a:t>
            </a:r>
          </a:p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Население теряет доверие к власти</a:t>
            </a:r>
          </a:p>
          <a:p>
            <a:pPr marL="990600" lvl="1" indent="-533400" fontAlgn="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азрушается политическая система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357430"/>
            <a:ext cx="1966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66FFCC"/>
                </a:solidFill>
                <a:latin typeface="Times New Roman" pitchFamily="18" charset="0"/>
                <a:cs typeface="Times New Roman" pitchFamily="18" charset="0"/>
              </a:rPr>
              <a:t>Экономике:</a:t>
            </a:r>
            <a:endParaRPr lang="ru-RU" sz="2800" dirty="0">
              <a:solidFill>
                <a:srgbClr val="66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86058"/>
            <a:ext cx="8715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налоги не доходят до бюджета государства</a:t>
            </a:r>
          </a:p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Разрушается рыночная конкуренция</a:t>
            </a:r>
          </a:p>
          <a:p>
            <a:pPr marL="441325" lvl="1" indent="-441325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теневая экономика </a:t>
            </a:r>
          </a:p>
          <a:p>
            <a:pPr marL="441325" lvl="1" indent="-441325" fontAlgn="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929066"/>
            <a:ext cx="1818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Обществу:</a:t>
            </a:r>
            <a:endParaRPr lang="ru-RU" sz="2800" dirty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5769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социальное неравенство</a:t>
            </a:r>
          </a:p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Растёт организованная преступность</a:t>
            </a:r>
          </a:p>
          <a:p>
            <a:pPr marL="625475" lvl="1" indent="-533400" fontAlgn="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Разрушается общественная мораль</a:t>
            </a:r>
          </a:p>
          <a:p>
            <a:pPr marL="625475" lvl="1" indent="-533400" fontAlgn="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500702"/>
            <a:ext cx="1743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Экологии:</a:t>
            </a:r>
            <a:endParaRPr lang="ru-RU" sz="28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2933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indent="-5334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Нерациональное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использование природных ресурсов. 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452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786314" y="1714488"/>
            <a:ext cx="1071570" cy="6429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28" y="1714488"/>
            <a:ext cx="3143272" cy="15001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1785926"/>
            <a:ext cx="1714512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785926"/>
            <a:ext cx="2357454" cy="5715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690088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Профилактика коррупции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14488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государство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785926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бизнес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785926"/>
            <a:ext cx="102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1643050"/>
            <a:ext cx="34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международные и иностранные организации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1631245">
            <a:off x="1342583" y="919623"/>
            <a:ext cx="428628" cy="81427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5072066" y="857232"/>
            <a:ext cx="477534" cy="860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3604213" y="928670"/>
            <a:ext cx="500066" cy="859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9241250">
            <a:off x="7177035" y="777421"/>
            <a:ext cx="500066" cy="919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4071918" y="-1000140"/>
            <a:ext cx="1214446" cy="8929718"/>
          </a:xfrm>
          <a:prstGeom prst="leftBrace">
            <a:avLst>
              <a:gd name="adj1" fmla="val 79443"/>
              <a:gd name="adj2" fmla="val 5015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4071942"/>
            <a:ext cx="900115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dirty="0" smtClean="0"/>
              <a:t>антикоррупционное  воспитание (в рамках учебных заведений);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пропаганда (с помощью СМИ </a:t>
            </a:r>
            <a:r>
              <a:rPr lang="ru-RU" sz="2000" dirty="0" err="1" smtClean="0"/>
              <a:t>итд</a:t>
            </a:r>
            <a:r>
              <a:rPr lang="ru-RU" sz="2000" dirty="0" smtClean="0"/>
              <a:t>.);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 воспитание гражданской ответственности;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формирование правовой культуры и повышение правового сознания;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укрепление доверия к власти;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 антикоррупционная экспертиза правовых актов и их проектов,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проводимая Министерством юстиции</a:t>
            </a:r>
          </a:p>
          <a:p>
            <a:endParaRPr lang="ru-RU" dirty="0"/>
          </a:p>
        </p:txBody>
      </p:sp>
      <p:pic>
        <p:nvPicPr>
          <p:cNvPr id="49155" name="Picture 3" descr="C:\Users\Анюта\Desktop\i-1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9143999" cy="271462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0" y="42148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П</a:t>
            </a:r>
            <a:r>
              <a:rPr lang="ru-RU" sz="2400" b="1" dirty="0" smtClean="0">
                <a:solidFill>
                  <a:srgbClr val="000000"/>
                </a:solidFill>
              </a:rPr>
              <a:t>ротивостояние </a:t>
            </a:r>
            <a:r>
              <a:rPr lang="ru-RU" sz="2400" b="1" dirty="0">
                <a:solidFill>
                  <a:srgbClr val="000000"/>
                </a:solidFill>
              </a:rPr>
              <a:t>коррупции - дело всего общества и каждого из нас</a:t>
            </a:r>
            <a:r>
              <a:rPr lang="ru-RU" sz="32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194" y="201091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91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10" grpId="0" animBg="1"/>
      <p:bldP spid="2" grpId="0"/>
      <p:bldP spid="4" grpId="0"/>
      <p:bldP spid="5" grpId="0"/>
      <p:bldP spid="6" grpId="0"/>
      <p:bldP spid="7" grpId="0"/>
      <p:bldP spid="9" grpId="0" animBg="1"/>
      <p:bldP spid="14" grpId="0" animBg="1"/>
      <p:bldP spid="16" grpId="0" animBg="1"/>
      <p:bldP spid="17" grpId="0" animBg="1"/>
      <p:bldP spid="18" grpId="0" animBg="1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Какие способы борьбы с коррупцией вы бы смогли предложить?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Не давать взятки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Ужесточить законы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Повысить зарплату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Навести порядок в стране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Воспитать нетерпимость к коррупции и уважение к закону</a:t>
            </a:r>
          </a:p>
        </p:txBody>
      </p:sp>
      <p:pic>
        <p:nvPicPr>
          <p:cNvPr id="4" name="Picture 2" descr="C:\Users\Анюта\Desktop\коррупц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36" y="4571968"/>
            <a:ext cx="4572064" cy="2286032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754" y="222251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82563" y="117475"/>
            <a:ext cx="8856662" cy="1150938"/>
          </a:xfrm>
          <a:prstGeom prst="flowChartAlternateProcess">
            <a:avLst/>
          </a:prstGeom>
          <a:solidFill>
            <a:srgbClr val="1EEE2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 altLang="en-US"/>
          </a:p>
        </p:txBody>
      </p:sp>
      <p:sp>
        <p:nvSpPr>
          <p:cNvPr id="18436" name="Заголовок 1"/>
          <p:cNvSpPr>
            <a:spLocks noGrp="1" noChangeArrowheads="1"/>
          </p:cNvSpPr>
          <p:nvPr/>
        </p:nvSpPr>
        <p:spPr bwMode="auto">
          <a:xfrm>
            <a:off x="395535" y="261938"/>
            <a:ext cx="7488833" cy="6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bIns="0" anchor="b"/>
          <a:lstStyle/>
          <a:p>
            <a:pPr algn="ctr"/>
            <a:r>
              <a:rPr lang="ru-RU" altLang="en-US" sz="4000" b="1" dirty="0" smtClean="0">
                <a:solidFill>
                  <a:srgbClr val="7030A0"/>
                </a:solidFill>
                <a:latin typeface="Calibri" pitchFamily="34" charset="0"/>
                <a:sym typeface="Calibri" pitchFamily="34" charset="0"/>
              </a:rPr>
              <a:t>Спасибо</a:t>
            </a:r>
            <a:r>
              <a:rPr lang="ru-RU" altLang="en-US" sz="4000" b="1" dirty="0">
                <a:solidFill>
                  <a:srgbClr val="7030A0"/>
                </a:solidFill>
                <a:latin typeface="Calibri" pitchFamily="34" charset="0"/>
                <a:sym typeface="Calibri" pitchFamily="34" charset="0"/>
              </a:rPr>
              <a:t>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000636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Только вместе мы можем победить коррупцию!</a:t>
            </a:r>
          </a:p>
        </p:txBody>
      </p:sp>
      <p:pic>
        <p:nvPicPr>
          <p:cNvPr id="7" name="Picture 3" descr="C:\Users\Анюта\Desktop\i-1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000240"/>
            <a:ext cx="9143999" cy="2714620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153" y="69851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Цель представленного материала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33289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сформировать представление о том, что из себя представляет коррупция в современном мире, а так же о методах профилактики и борьбы с ней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664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522286" cy="7804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Коррупционное правонарушение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это антиобщественное деяние, причиняющее вред обществу, запрещенное законом и влекущее наказание.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143248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ПРОСТУПОК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643570" y="1500174"/>
            <a:ext cx="866788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57356" y="1428736"/>
            <a:ext cx="866788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3143248"/>
            <a:ext cx="3594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ПРЕСТУПЛЕНИЕ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286256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Неопасное правонарушение,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влекущее за собой административную ответственность.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500166" y="3929066"/>
            <a:ext cx="642942" cy="214314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29058" y="4286256"/>
            <a:ext cx="52149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Общественно опасное,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противоправное, виновное деяние дееспособного лица, за которое предусмотрено уголовное наказание.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5572132" y="3929066"/>
            <a:ext cx="714380" cy="142876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67" y="277813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3492500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28926" y="2357430"/>
            <a:ext cx="2879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Коррупция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H="1">
            <a:off x="2357422" y="2857496"/>
            <a:ext cx="785818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H="1">
            <a:off x="3214678" y="2928934"/>
            <a:ext cx="474346" cy="164307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57290" y="4500570"/>
            <a:ext cx="33702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CCFF"/>
                </a:solidFill>
              </a:rPr>
              <a:t>Кража, </a:t>
            </a:r>
            <a:endParaRPr lang="ru-RU" sz="3200" b="1" dirty="0" smtClean="0">
              <a:solidFill>
                <a:srgbClr val="FFCC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CCFF"/>
                </a:solidFill>
              </a:rPr>
              <a:t>хищение</a:t>
            </a:r>
            <a:endParaRPr lang="ru-RU" sz="3200" b="1" dirty="0">
              <a:solidFill>
                <a:srgbClr val="FFCCFF"/>
              </a:solidFill>
            </a:endParaRPr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4714876" y="2928934"/>
            <a:ext cx="1214446" cy="17145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7752" y="4572008"/>
            <a:ext cx="3857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FFCC"/>
                </a:solidFill>
              </a:rPr>
              <a:t>Взяточничество</a:t>
            </a:r>
            <a:endParaRPr lang="ru-RU" sz="3200" b="1" dirty="0">
              <a:solidFill>
                <a:srgbClr val="CCFFCC"/>
              </a:solidFill>
            </a:endParaRP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5429256" y="2857496"/>
            <a:ext cx="633425" cy="29051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0" name="Line 16"/>
          <p:cNvSpPr>
            <a:spLocks noChangeShapeType="1"/>
          </p:cNvSpPr>
          <p:nvPr/>
        </p:nvSpPr>
        <p:spPr bwMode="auto">
          <a:xfrm flipH="1" flipV="1">
            <a:off x="2214546" y="2214552"/>
            <a:ext cx="785818" cy="21431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2195513" y="1844675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14282" y="1857364"/>
            <a:ext cx="21605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FF00"/>
                </a:solidFill>
              </a:rPr>
              <a:t>Корысть</a:t>
            </a:r>
            <a:endParaRPr lang="ru-RU" sz="3200" b="1" dirty="0">
              <a:solidFill>
                <a:srgbClr val="00FF00"/>
              </a:solidFill>
            </a:endParaRPr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 flipH="1" flipV="1">
            <a:off x="3286116" y="1785926"/>
            <a:ext cx="349259" cy="70644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785918" y="1214422"/>
            <a:ext cx="2303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</a:rPr>
              <a:t>одкуп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35" name="Line 24"/>
          <p:cNvSpPr>
            <a:spLocks noChangeShapeType="1"/>
          </p:cNvSpPr>
          <p:nvPr/>
        </p:nvSpPr>
        <p:spPr bwMode="auto">
          <a:xfrm flipV="1">
            <a:off x="4859338" y="1643050"/>
            <a:ext cx="69852" cy="849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5136" name="Line 26"/>
          <p:cNvSpPr>
            <a:spLocks noChangeShapeType="1"/>
          </p:cNvSpPr>
          <p:nvPr/>
        </p:nvSpPr>
        <p:spPr bwMode="auto">
          <a:xfrm flipV="1">
            <a:off x="5429256" y="2357430"/>
            <a:ext cx="642942" cy="206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072198" y="2071678"/>
            <a:ext cx="3071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CCFF"/>
                </a:solidFill>
              </a:rPr>
              <a:t>Продажность</a:t>
            </a:r>
            <a:endParaRPr lang="ru-RU" sz="3200" b="1" dirty="0">
              <a:solidFill>
                <a:srgbClr val="CCCCFF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214282" y="3500438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66FFCC"/>
                </a:solidFill>
              </a:rPr>
              <a:t>Махинации</a:t>
            </a:r>
          </a:p>
        </p:txBody>
      </p:sp>
      <p:sp>
        <p:nvSpPr>
          <p:cNvPr id="5139" name="Text Box 30"/>
          <p:cNvSpPr txBox="1">
            <a:spLocks noChangeArrowheads="1"/>
          </p:cNvSpPr>
          <p:nvPr/>
        </p:nvSpPr>
        <p:spPr bwMode="auto">
          <a:xfrm>
            <a:off x="4500563" y="1268413"/>
            <a:ext cx="2016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429124" y="1142984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CCFFCC"/>
                </a:solidFill>
              </a:rPr>
              <a:t>Вымогательство</a:t>
            </a:r>
            <a:endParaRPr lang="ru-RU" sz="3200" b="1" dirty="0">
              <a:solidFill>
                <a:srgbClr val="CCFFCC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37167" y="3214686"/>
            <a:ext cx="38068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CCFF99"/>
                </a:solidFill>
              </a:rPr>
              <a:t>Правонарушение</a:t>
            </a:r>
            <a:endParaRPr lang="ru-RU" sz="2800" b="1" dirty="0">
              <a:solidFill>
                <a:srgbClr val="CCFF99"/>
              </a:solidFill>
            </a:endParaRPr>
          </a:p>
        </p:txBody>
      </p:sp>
      <p:sp>
        <p:nvSpPr>
          <p:cNvPr id="5148" name="Text Box 41"/>
          <p:cNvSpPr txBox="1">
            <a:spLocks noChangeArrowheads="1"/>
          </p:cNvSpPr>
          <p:nvPr/>
        </p:nvSpPr>
        <p:spPr bwMode="auto">
          <a:xfrm>
            <a:off x="611188" y="594995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12660" y="160256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ассоциации вызывает у вас слово коррупция? </a:t>
            </a:r>
            <a:endParaRPr lang="ru-RU" sz="32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999" y="151410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12297" grpId="0"/>
      <p:bldP spid="5127" grpId="0" animBg="1"/>
      <p:bldP spid="12299" grpId="0"/>
      <p:bldP spid="5129" grpId="0" animBg="1"/>
      <p:bldP spid="5130" grpId="0" animBg="1"/>
      <p:bldP spid="12306" grpId="0"/>
      <p:bldP spid="5133" grpId="0" animBg="1"/>
      <p:bldP spid="12309" grpId="0"/>
      <p:bldP spid="5135" grpId="0" animBg="1"/>
      <p:bldP spid="5136" grpId="0" animBg="1"/>
      <p:bldP spid="12316" grpId="0"/>
      <p:bldP spid="12317" grpId="0"/>
      <p:bldP spid="12319" grpId="0"/>
      <p:bldP spid="12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Коррупция Власти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31" descr="http://file-rf.ru/uploads/2011/10/1307084414_2v--3802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332456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-main-pic" descr="Картинка 33 из 1306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3727" y="4357694"/>
            <a:ext cx="316027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714752"/>
            <a:ext cx="3082824" cy="21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452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когда чиновник использует власть для личного обогащения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12216"/>
            <a:ext cx="3857652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коррупции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5429288" cy="2071702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chemeClr val="bg1"/>
                </a:solidFill>
              </a:rPr>
              <a:t>Бытовая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 порождается </a:t>
            </a:r>
            <a:r>
              <a:rPr lang="ru-RU" sz="1800" dirty="0" smtClean="0"/>
              <a:t>взаимодействием рядовых граждан и чиновников. В нее входят различные подарки от граждан и услуги должностному лицу и членам его семьи.</a:t>
            </a:r>
          </a:p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20128307">
            <a:off x="3308101" y="3106702"/>
            <a:ext cx="714380" cy="2060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500306"/>
            <a:ext cx="43577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66FFCC"/>
                </a:solidFill>
              </a:rPr>
              <a:t>Деловая</a:t>
            </a:r>
            <a:r>
              <a:rPr lang="ru-RU" sz="3200" b="1" i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коррупция возникает при взаимодействии власти и бизнеса.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3963431">
            <a:off x="2848286" y="1942454"/>
            <a:ext cx="642942" cy="1177876"/>
          </a:xfrm>
          <a:prstGeom prst="downArrow">
            <a:avLst>
              <a:gd name="adj1" fmla="val 463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5226784"/>
            <a:ext cx="5857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FF00"/>
                </a:solidFill>
              </a:rPr>
              <a:t>Коррупция верховной власти</a:t>
            </a:r>
            <a:r>
              <a:rPr lang="ru-RU" sz="3200" dirty="0" smtClean="0">
                <a:solidFill>
                  <a:srgbClr val="00FF00"/>
                </a:solidFill>
              </a:rPr>
              <a:t> </a:t>
            </a:r>
            <a:r>
              <a:rPr lang="ru-RU" dirty="0" smtClean="0"/>
              <a:t>относится к политическому руководству и верховным судам в демократических системах.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066707" y="2643182"/>
            <a:ext cx="1433855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266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872963"/>
            <a:ext cx="2500330" cy="1799303"/>
          </a:xfrm>
          <a:prstGeom prst="rect">
            <a:avLst/>
          </a:prstGeom>
          <a:noFill/>
        </p:spPr>
      </p:pic>
      <p:pic>
        <p:nvPicPr>
          <p:cNvPr id="48130" name="Picture 2" descr="C:\Users\Анюта\Desktop\inx960x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357562"/>
            <a:ext cx="3000396" cy="2000264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68" y="379169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9348"/>
            <a:ext cx="8640960" cy="2045635"/>
          </a:xfrm>
        </p:spPr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правил дорожного движения в нетрезвом виде, водитель Иванов И.И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заплатил 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сотруднику ГИБДД, который  вместо того, чтобы заполнить протокол, взял деньги и отпустил Иванова И.И. 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60" y="2852936"/>
            <a:ext cx="3333750" cy="25431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645024"/>
            <a:ext cx="3744416" cy="266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вопрос: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Взятка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357166"/>
            <a:ext cx="2411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170" y="40787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55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920880" cy="144016"/>
          </a:xfrm>
        </p:spPr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служащий 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А.Н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56992"/>
            <a:ext cx="4572000" cy="302231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068960"/>
            <a:ext cx="3963290" cy="3168352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Растрата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кража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85728"/>
            <a:ext cx="2411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452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6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509" y="1772816"/>
            <a:ext cx="8424936" cy="125709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С.А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главврач недвусмысленно говорит, что ему требуется экстренная  операция, но в общей очереди операцию придется «ждать очень долго». 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66240"/>
            <a:ext cx="2857500" cy="2971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924944"/>
            <a:ext cx="3744416" cy="324036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428604"/>
            <a:ext cx="2539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 3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452"/>
            <a:ext cx="115728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2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13643</TotalTime>
  <Words>436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Tahoma</vt:lpstr>
      <vt:lpstr>Times New Roman</vt:lpstr>
      <vt:lpstr>Wingdings</vt:lpstr>
      <vt:lpstr>Полосы</vt:lpstr>
      <vt:lpstr>Тема: Коррупция и методы борьбы с ней                                         </vt:lpstr>
      <vt:lpstr>Цель представленного материала</vt:lpstr>
      <vt:lpstr>Коррупционное правонарушение </vt:lpstr>
      <vt:lpstr>Презентация PowerPoint</vt:lpstr>
      <vt:lpstr>Коррупция Власти </vt:lpstr>
      <vt:lpstr>Виды  коррупции</vt:lpstr>
      <vt:lpstr>При нарушении правил дорожного движения в нетрезвом виде, водитель Иванов И.И. заплатил сотруднику ГИБДД, который  вместо того, чтобы заполнить протокол, взял деньги и отпустил Иванова И.И.  </vt:lpstr>
      <vt:lpstr> Государственный служащий  Петров А.Н.,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vt:lpstr>
      <vt:lpstr> Родственникам  больного Сидорова С.А. главврач недвусмысленно говорит, что ему требуется экстренная  операция, но в общей очереди операцию придется «ждать очень долго».  </vt:lpstr>
      <vt:lpstr>Каковы же причины коррупции?</vt:lpstr>
      <vt:lpstr> Распространение коррупции в Российской ФЕДЕРАЦИИ</vt:lpstr>
      <vt:lpstr>Какой вред наносит коррупция?</vt:lpstr>
      <vt:lpstr>Профилактика коррупции</vt:lpstr>
      <vt:lpstr>Какие способы борьбы с коррупцией вы бы смогли предложить?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 Р Р У П Ц И Я</dc:title>
  <dc:creator>Люда</dc:creator>
  <cp:lastModifiedBy>Sokolov</cp:lastModifiedBy>
  <cp:revision>249</cp:revision>
  <dcterms:created xsi:type="dcterms:W3CDTF">2011-12-09T11:39:22Z</dcterms:created>
  <dcterms:modified xsi:type="dcterms:W3CDTF">2021-03-05T07:15:21Z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566955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