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17"/>
  </p:notesMasterIdLst>
  <p:handoutMasterIdLst>
    <p:handoutMasterId r:id="rId18"/>
  </p:handoutMasterIdLst>
  <p:sldIdLst>
    <p:sldId id="282" r:id="rId2"/>
    <p:sldId id="284" r:id="rId3"/>
    <p:sldId id="285" r:id="rId4"/>
    <p:sldId id="258" r:id="rId5"/>
    <p:sldId id="292" r:id="rId6"/>
    <p:sldId id="293" r:id="rId7"/>
    <p:sldId id="296" r:id="rId8"/>
    <p:sldId id="297" r:id="rId9"/>
    <p:sldId id="298" r:id="rId10"/>
    <p:sldId id="295" r:id="rId11"/>
    <p:sldId id="299" r:id="rId12"/>
    <p:sldId id="310" r:id="rId13"/>
    <p:sldId id="300" r:id="rId14"/>
    <p:sldId id="302" r:id="rId15"/>
    <p:sldId id="309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FFCC"/>
    <a:srgbClr val="00FF00"/>
    <a:srgbClr val="FF99FF"/>
    <a:srgbClr val="FF0000"/>
    <a:srgbClr val="FFCCCC"/>
    <a:srgbClr val="33CCCC"/>
    <a:srgbClr val="CCFF66"/>
    <a:srgbClr val="CCE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24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2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   </c:v>
                </c:pt>
              </c:strCache>
            </c:strRef>
          </c:tx>
          <c:dPt>
            <c:idx val="2"/>
            <c:bubble3D val="0"/>
            <c:spPr>
              <a:solidFill>
                <a:srgbClr val="33CCCC"/>
              </a:solidFill>
            </c:spPr>
          </c:dPt>
          <c:dPt>
            <c:idx val="5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</c:spPr>
          </c:dPt>
          <c:dPt>
            <c:idx val="6"/>
            <c:bubble3D val="0"/>
            <c:spPr>
              <a:solidFill>
                <a:srgbClr val="FF0000"/>
              </a:solidFill>
            </c:spPr>
          </c:dPt>
          <c:dLbls>
            <c:dLbl>
              <c:idx val="1"/>
              <c:layout>
                <c:manualLayout>
                  <c:x val="-2.4573551569942648E-2"/>
                  <c:y val="2.218077680724387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6905317390881695E-3"/>
                  <c:y val="-3.048805654724133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Чиновники</c:v>
                </c:pt>
                <c:pt idx="1">
                  <c:v>сотрудники ГИБДД</c:v>
                </c:pt>
                <c:pt idx="2">
                  <c:v>сотрудники полиции</c:v>
                </c:pt>
                <c:pt idx="3">
                  <c:v>Работники мед. учереждений</c:v>
                </c:pt>
                <c:pt idx="4">
                  <c:v>Работники образования</c:v>
                </c:pt>
                <c:pt idx="5">
                  <c:v>Судебные приставы</c:v>
                </c:pt>
                <c:pt idx="6">
                  <c:v>Адвокаты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65</c:v>
                </c:pt>
                <c:pt idx="1">
                  <c:v>10</c:v>
                </c:pt>
                <c:pt idx="2">
                  <c:v>8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D28AB-FA13-4D37-B011-C303AB3AC672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114B8-C992-40D1-B0AC-DD9F42201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354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3A90A5E-F101-4F0D-89A2-8C95E5B27D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969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D23A26-A28E-42B0-92AF-AA4015AE7B9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4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2BC4ED-33C6-47C9-B5A2-854D06FBD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089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pPr>
              <a:defRPr/>
            </a:pPr>
            <a:fld id="{DBC01D78-9B8F-4766-A8C1-304CD5AD4E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997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831BB-C0AE-4DBE-8A06-1CB20E5E49B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728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7DC9666-B915-47E6-B8CB-38671A367D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3328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72FF78-28A5-4C01-825C-9853377FBD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31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78CCC-A384-424E-93FA-02CDA18CD42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905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79230E-C043-4AA9-BE6D-BC550D1D27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08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5218D0-8F9C-4FFA-988A-27CCD52373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888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74231C-2E0B-4A77-BCE1-A42834AB16E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544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DB55A-CB28-4980-81AB-A885489976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31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2798903-7D27-4700-9549-D44A18AB2E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1171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abi.ru/attachments/4902/4428/images/large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 bwMode="auto">
          <a:xfrm>
            <a:off x="753983" y="2060848"/>
            <a:ext cx="691276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/>
                <a:ea typeface="Times New Roman" pitchFamily="18" charset="0"/>
                <a:cs typeface="Times New Roman" pitchFamily="18" charset="0"/>
              </a:rPr>
              <a:t>Тема</a:t>
            </a:r>
            <a:r>
              <a:rPr kumimoji="0" lang="ru-RU" sz="5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Коррупция и методы борьбы с ней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</a:endParaRPr>
          </a:p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</a:t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</a:t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</a:endParaRPr>
          </a:p>
          <a:p>
            <a:pPr marL="0" marR="0" lvl="0" indent="180975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</a:rPr>
              <a:t>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381144"/>
            <a:ext cx="66967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профессиональное образовательное учреждение Краснодарского края «Пашковский сельскохозяйственный колледж»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6751" y="381144"/>
            <a:ext cx="1157288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7813"/>
            <a:ext cx="6948264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Каковы же причины коррупции?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686800" cy="4942332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заработная плата государственных служащих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Незнание законов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Желание легкой наживы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Частая сменяемость лиц на различных должностях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Нестабильность в стране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Коррупция как привычка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 жизни населения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Слабая развитость государственных институтов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Безработица и т. д.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55528"/>
            <a:ext cx="1157288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7355160" cy="91893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chemeClr val="bg1"/>
                </a:solidFill>
              </a:rPr>
              <a:t>Распространение коррупции в Российской ФЕДЕРАЦИИ</a:t>
            </a:r>
            <a:endParaRPr lang="ru-RU" sz="36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433476"/>
              </p:ext>
            </p:extLst>
          </p:nvPr>
        </p:nvGraphicFramePr>
        <p:xfrm>
          <a:off x="285720" y="1428736"/>
          <a:ext cx="8715436" cy="542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Объект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74102" y="5000636"/>
            <a:ext cx="2469898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5" descr="125-09-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04812"/>
            <a:ext cx="186488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6" descr="30v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0" y="5715016"/>
            <a:ext cx="1643042" cy="1142984"/>
          </a:xfrm>
          <a:prstGeom prst="rect">
            <a:avLst/>
          </a:prstGeom>
        </p:spPr>
      </p:pic>
      <p:pic>
        <p:nvPicPr>
          <p:cNvPr id="10" name="Picture 5" descr="virus_spid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" y="3129235"/>
            <a:ext cx="1071538" cy="861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5" descr="korrup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72198" y="1714488"/>
            <a:ext cx="2928958" cy="1439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98452"/>
            <a:ext cx="1157288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0798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Какой вред наносит коррупция?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928670"/>
            <a:ext cx="17780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kern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Политике:</a:t>
            </a:r>
            <a:endParaRPr lang="ru-RU" sz="28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357222" y="1357298"/>
            <a:ext cx="97870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600" lvl="1" indent="-533400" fontAlgn="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Многие законы не выполняются</a:t>
            </a:r>
          </a:p>
          <a:p>
            <a:pPr marL="990600" lvl="1" indent="-533400" fontAlgn="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Население теряет доверие к власти</a:t>
            </a:r>
          </a:p>
          <a:p>
            <a:pPr marL="990600" lvl="1" indent="-533400" fontAlgn="t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азрушается политическая система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357430"/>
            <a:ext cx="19668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66FFCC"/>
                </a:solidFill>
                <a:latin typeface="Times New Roman" pitchFamily="18" charset="0"/>
                <a:cs typeface="Times New Roman" pitchFamily="18" charset="0"/>
              </a:rPr>
              <a:t>Экономике:</a:t>
            </a:r>
            <a:endParaRPr lang="ru-RU" sz="2800" dirty="0">
              <a:solidFill>
                <a:srgbClr val="66FF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2786058"/>
            <a:ext cx="87153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1325" lvl="1" indent="-441325" fontAlgn="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Многие налоги не доходят до бюджета государства</a:t>
            </a:r>
          </a:p>
          <a:p>
            <a:pPr marL="441325" lvl="1" indent="-441325" fontAlgn="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Разрушается рыночная конкуренция</a:t>
            </a:r>
          </a:p>
          <a:p>
            <a:pPr marL="441325" lvl="1" indent="-441325" fontAlgn="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Растёт теневая экономика </a:t>
            </a:r>
          </a:p>
          <a:p>
            <a:pPr marL="441325" lvl="1" indent="-441325" fontAlgn="t">
              <a:buFont typeface="Wingdings" pitchFamily="2" charset="2"/>
              <a:buChar char="ü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3929066"/>
            <a:ext cx="18180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99FF"/>
                </a:solidFill>
                <a:latin typeface="Times New Roman" pitchFamily="18" charset="0"/>
                <a:cs typeface="Times New Roman" pitchFamily="18" charset="0"/>
              </a:rPr>
              <a:t>Обществу:</a:t>
            </a:r>
            <a:endParaRPr lang="ru-RU" sz="2800" dirty="0">
              <a:solidFill>
                <a:srgbClr val="FF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4357694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5475" lvl="1" indent="-533400" fontAlgn="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Растёт социальное неравенство</a:t>
            </a:r>
          </a:p>
          <a:p>
            <a:pPr marL="625475" lvl="1" indent="-533400" fontAlgn="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Растёт организованная преступность</a:t>
            </a:r>
          </a:p>
          <a:p>
            <a:pPr marL="625475" lvl="1" indent="-533400" fontAlgn="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Разрушается общественная мораль</a:t>
            </a:r>
          </a:p>
          <a:p>
            <a:pPr marL="625475" lvl="1" indent="-533400" fontAlgn="t">
              <a:buFont typeface="Wingdings" pitchFamily="2" charset="2"/>
              <a:buChar char="ü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5500702"/>
            <a:ext cx="17438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Экологии:</a:t>
            </a:r>
            <a:endParaRPr lang="ru-RU" sz="2800" dirty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592933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5475" indent="-533400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Нерациональное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использование природных ресурсов. </a:t>
            </a:r>
            <a:endParaRPr lang="ru-RU" sz="24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98452"/>
            <a:ext cx="1157288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allAtOnce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4786314" y="1714488"/>
            <a:ext cx="1071570" cy="64294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000728" y="1714488"/>
            <a:ext cx="3143272" cy="150019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00364" y="1785926"/>
            <a:ext cx="1714512" cy="57150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0034" y="1785926"/>
            <a:ext cx="2357454" cy="57150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6900882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Профилактика коррупции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714488"/>
            <a:ext cx="3000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</a:t>
            </a:r>
            <a:r>
              <a:rPr lang="ru-RU" sz="32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государство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71802" y="1785926"/>
            <a:ext cx="14654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бизнес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86314" y="1785926"/>
            <a:ext cx="10230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СМИ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929322" y="1643050"/>
            <a:ext cx="34289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международные и иностранные организации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 rot="11631245">
            <a:off x="1342583" y="919623"/>
            <a:ext cx="428628" cy="814274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0800000">
            <a:off x="5072066" y="857232"/>
            <a:ext cx="477534" cy="860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10800000">
            <a:off x="3604213" y="928670"/>
            <a:ext cx="500066" cy="8598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9241250">
            <a:off x="7177035" y="777421"/>
            <a:ext cx="500066" cy="9195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Левая фигурная скобка 17"/>
          <p:cNvSpPr/>
          <p:nvPr/>
        </p:nvSpPr>
        <p:spPr>
          <a:xfrm rot="16200000">
            <a:off x="4071918" y="-1000140"/>
            <a:ext cx="1214446" cy="8929718"/>
          </a:xfrm>
          <a:prstGeom prst="leftBrace">
            <a:avLst>
              <a:gd name="adj1" fmla="val 79443"/>
              <a:gd name="adj2" fmla="val 5015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142844" y="4071942"/>
            <a:ext cx="9001156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sz="2000" dirty="0" smtClean="0"/>
              <a:t>антикоррупционное  воспитание (в рамках учебных заведений);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/>
              <a:t> </a:t>
            </a:r>
            <a:r>
              <a:rPr lang="ru-RU" sz="2000" dirty="0" smtClean="0"/>
              <a:t> пропаганда (с помощью СМИ </a:t>
            </a:r>
            <a:r>
              <a:rPr lang="ru-RU" sz="2000" dirty="0" err="1" smtClean="0"/>
              <a:t>итд</a:t>
            </a:r>
            <a:r>
              <a:rPr lang="ru-RU" sz="2000" dirty="0" smtClean="0"/>
              <a:t>.);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/>
              <a:t>  воспитание гражданской ответственности;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/>
              <a:t> </a:t>
            </a:r>
            <a:r>
              <a:rPr lang="ru-RU" sz="2000" dirty="0" smtClean="0"/>
              <a:t> формирование правовой культуры и повышение правового сознания;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/>
              <a:t> </a:t>
            </a:r>
            <a:r>
              <a:rPr lang="ru-RU" sz="2000" dirty="0" smtClean="0"/>
              <a:t> укрепление доверия к власти;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/>
              <a:t> </a:t>
            </a:r>
            <a:r>
              <a:rPr lang="ru-RU" sz="2000" dirty="0" smtClean="0"/>
              <a:t> антикоррупционная экспертиза правовых актов и их проектов,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проводимая Министерством юстиции</a:t>
            </a:r>
          </a:p>
          <a:p>
            <a:endParaRPr lang="ru-RU" dirty="0"/>
          </a:p>
        </p:txBody>
      </p:sp>
      <p:pic>
        <p:nvPicPr>
          <p:cNvPr id="49155" name="Picture 3" descr="C:\Users\Анюта\Desktop\i-1-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143380"/>
            <a:ext cx="9143999" cy="2714620"/>
          </a:xfrm>
          <a:prstGeom prst="rect">
            <a:avLst/>
          </a:prstGeom>
          <a:noFill/>
        </p:spPr>
      </p:pic>
      <p:sp>
        <p:nvSpPr>
          <p:cNvPr id="25" name="Прямоугольник 24"/>
          <p:cNvSpPr/>
          <p:nvPr/>
        </p:nvSpPr>
        <p:spPr>
          <a:xfrm>
            <a:off x="0" y="4214818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0000"/>
                </a:solidFill>
              </a:rPr>
              <a:t>П</a:t>
            </a:r>
            <a:r>
              <a:rPr lang="ru-RU" sz="2400" b="1" dirty="0" smtClean="0">
                <a:solidFill>
                  <a:srgbClr val="000000"/>
                </a:solidFill>
              </a:rPr>
              <a:t>ротивостояние </a:t>
            </a:r>
            <a:r>
              <a:rPr lang="ru-RU" sz="2400" b="1" dirty="0">
                <a:solidFill>
                  <a:srgbClr val="000000"/>
                </a:solidFill>
              </a:rPr>
              <a:t>коррупции - дело всего общества и каждого из нас</a:t>
            </a:r>
            <a:r>
              <a:rPr lang="ru-RU" sz="3200" dirty="0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7194" y="201091"/>
            <a:ext cx="1157288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4915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1" grpId="0" animBg="1"/>
      <p:bldP spid="10" grpId="0" animBg="1"/>
      <p:bldP spid="2" grpId="0"/>
      <p:bldP spid="4" grpId="0"/>
      <p:bldP spid="5" grpId="0"/>
      <p:bldP spid="6" grpId="0"/>
      <p:bldP spid="7" grpId="0"/>
      <p:bldP spid="9" grpId="0" animBg="1"/>
      <p:bldP spid="14" grpId="0" animBg="1"/>
      <p:bldP spid="16" grpId="0" animBg="1"/>
      <p:bldP spid="17" grpId="0" animBg="1"/>
      <p:bldP spid="18" grpId="0" animBg="1"/>
      <p:bldP spid="22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7139136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B050"/>
                </a:solidFill>
              </a:rPr>
              <a:t>Какие способы борьбы с коррупцией вы бы смогли предложить?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Не давать взятки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Ужесточить законы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Повысить зарплату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Навести порядок в стране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Воспитать нетерпимость к коррупции и уважение к закону</a:t>
            </a:r>
          </a:p>
        </p:txBody>
      </p:sp>
      <p:pic>
        <p:nvPicPr>
          <p:cNvPr id="4" name="Picture 2" descr="C:\Users\Анюта\Desktop\коррупц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1936" y="4571968"/>
            <a:ext cx="4572064" cy="2286032"/>
          </a:xfrm>
          <a:prstGeom prst="rect">
            <a:avLst/>
          </a:prstGeom>
          <a:noFill/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754" y="222251"/>
            <a:ext cx="1157288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182563" y="117475"/>
            <a:ext cx="8856662" cy="1150938"/>
          </a:xfrm>
          <a:prstGeom prst="flowChartAlternateProcess">
            <a:avLst/>
          </a:prstGeom>
          <a:solidFill>
            <a:srgbClr val="1EEE2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ru-RU" altLang="en-US"/>
          </a:p>
        </p:txBody>
      </p:sp>
      <p:sp>
        <p:nvSpPr>
          <p:cNvPr id="18436" name="Заголовок 1"/>
          <p:cNvSpPr>
            <a:spLocks noGrp="1" noChangeArrowheads="1"/>
          </p:cNvSpPr>
          <p:nvPr/>
        </p:nvSpPr>
        <p:spPr bwMode="auto">
          <a:xfrm>
            <a:off x="395535" y="261938"/>
            <a:ext cx="7488833" cy="64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bIns="0" anchor="b"/>
          <a:lstStyle/>
          <a:p>
            <a:pPr algn="ctr"/>
            <a:r>
              <a:rPr lang="ru-RU" altLang="en-US" sz="4000" b="1" dirty="0" smtClean="0">
                <a:solidFill>
                  <a:srgbClr val="7030A0"/>
                </a:solidFill>
                <a:latin typeface="Calibri" pitchFamily="34" charset="0"/>
                <a:sym typeface="Calibri" pitchFamily="34" charset="0"/>
              </a:rPr>
              <a:t>Спасибо</a:t>
            </a:r>
            <a:r>
              <a:rPr lang="ru-RU" altLang="en-US" sz="4000" b="1" dirty="0">
                <a:solidFill>
                  <a:srgbClr val="7030A0"/>
                </a:solidFill>
                <a:latin typeface="Calibri" pitchFamily="34" charset="0"/>
                <a:sym typeface="Calibri" pitchFamily="34" charset="0"/>
              </a:rPr>
              <a:t>!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5000636"/>
            <a:ext cx="89297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/>
              <a:t>Только вместе мы можем победить коррупцию!</a:t>
            </a:r>
          </a:p>
        </p:txBody>
      </p:sp>
      <p:pic>
        <p:nvPicPr>
          <p:cNvPr id="7" name="Picture 3" descr="C:\Users\Анюта\Desktop\i-1-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2000240"/>
            <a:ext cx="9143999" cy="2714620"/>
          </a:xfrm>
          <a:prstGeom prst="rect">
            <a:avLst/>
          </a:prstGeom>
          <a:noFill/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153" y="69851"/>
            <a:ext cx="1157288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  <p:bldP spid="184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Цель представленного материала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285992"/>
            <a:ext cx="8229600" cy="33289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>
                <a:solidFill>
                  <a:srgbClr val="7030A0"/>
                </a:solidFill>
              </a:rPr>
              <a:t>сформировать представление о том, что из себя представляет коррупция в современном мире, а так же о методах профилактики и борьбы с ней</a:t>
            </a:r>
            <a:endParaRPr lang="ru-RU" sz="4000" dirty="0">
              <a:solidFill>
                <a:srgbClr val="7030A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10664"/>
            <a:ext cx="1157288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7522286" cy="78046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Коррупционное правонарушение 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785794"/>
            <a:ext cx="8229600" cy="828668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/>
              <a:t>это антиобщественное деяние, причиняющее вред обществу, запрещенное законом и влекущее наказание.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42910" y="3143248"/>
            <a:ext cx="3143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B0F0"/>
                </a:solidFill>
              </a:rPr>
              <a:t>ПРОСТУПОК</a:t>
            </a: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5643570" y="1500174"/>
            <a:ext cx="866788" cy="1785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1857356" y="1428736"/>
            <a:ext cx="866788" cy="1785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357686" y="3143248"/>
            <a:ext cx="35942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B0F0"/>
                </a:solidFill>
              </a:rPr>
              <a:t>ПРЕСТУПЛЕНИЕ</a:t>
            </a: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4282" y="4286256"/>
            <a:ext cx="392909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Неопасное правонарушение,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влекущее за собой административную ответственность.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>
            <a:off x="1500166" y="3929066"/>
            <a:ext cx="642942" cy="214314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3929058" y="4286256"/>
            <a:ext cx="52149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Общественно опасное, 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противоправное, виновное деяние дееспособного лица, за которое предусмотрено уголовное наказание.</a:t>
            </a:r>
          </a:p>
        </p:txBody>
      </p:sp>
      <p:cxnSp>
        <p:nvCxnSpPr>
          <p:cNvPr id="19" name="Прямая со стрелкой 18"/>
          <p:cNvCxnSpPr/>
          <p:nvPr/>
        </p:nvCxnSpPr>
        <p:spPr>
          <a:xfrm rot="16200000" flipH="1">
            <a:off x="5572132" y="3929066"/>
            <a:ext cx="714380" cy="142876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67" y="277813"/>
            <a:ext cx="1157288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 animBg="1"/>
      <p:bldP spid="14" grpId="0"/>
      <p:bldP spid="15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4"/>
          <p:cNvSpPr>
            <a:spLocks noChangeShapeType="1"/>
          </p:cNvSpPr>
          <p:nvPr/>
        </p:nvSpPr>
        <p:spPr bwMode="auto">
          <a:xfrm>
            <a:off x="3492500" y="6921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928926" y="2357430"/>
            <a:ext cx="28797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Коррупция</a:t>
            </a:r>
            <a:endParaRPr lang="ru-RU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 flipH="1">
            <a:off x="2357422" y="2857496"/>
            <a:ext cx="785818" cy="6477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sz="3200"/>
          </a:p>
        </p:txBody>
      </p:sp>
      <p:sp>
        <p:nvSpPr>
          <p:cNvPr id="5125" name="Line 8"/>
          <p:cNvSpPr>
            <a:spLocks noChangeShapeType="1"/>
          </p:cNvSpPr>
          <p:nvPr/>
        </p:nvSpPr>
        <p:spPr bwMode="auto">
          <a:xfrm flipH="1">
            <a:off x="3214678" y="2928934"/>
            <a:ext cx="474346" cy="1643074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sz="3200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357290" y="4500570"/>
            <a:ext cx="337027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>
                <a:solidFill>
                  <a:srgbClr val="FFCCFF"/>
                </a:solidFill>
              </a:rPr>
              <a:t>Кража, </a:t>
            </a:r>
            <a:endParaRPr lang="ru-RU" sz="3200" b="1" dirty="0" smtClean="0">
              <a:solidFill>
                <a:srgbClr val="FFCCFF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sz="3200" b="1" dirty="0" smtClean="0">
                <a:solidFill>
                  <a:srgbClr val="FFCCFF"/>
                </a:solidFill>
              </a:rPr>
              <a:t>хищение</a:t>
            </a:r>
            <a:endParaRPr lang="ru-RU" sz="3200" b="1" dirty="0">
              <a:solidFill>
                <a:srgbClr val="FFCCFF"/>
              </a:solidFill>
            </a:endParaRPr>
          </a:p>
        </p:txBody>
      </p:sp>
      <p:sp>
        <p:nvSpPr>
          <p:cNvPr id="5127" name="Line 10"/>
          <p:cNvSpPr>
            <a:spLocks noChangeShapeType="1"/>
          </p:cNvSpPr>
          <p:nvPr/>
        </p:nvSpPr>
        <p:spPr bwMode="auto">
          <a:xfrm>
            <a:off x="4714876" y="2928934"/>
            <a:ext cx="1214446" cy="171451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sz="3200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4857752" y="4572008"/>
            <a:ext cx="38576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 smtClean="0">
                <a:solidFill>
                  <a:srgbClr val="CCFFCC"/>
                </a:solidFill>
              </a:rPr>
              <a:t>Взяточничество</a:t>
            </a:r>
            <a:endParaRPr lang="ru-RU" sz="3200" b="1" dirty="0">
              <a:solidFill>
                <a:srgbClr val="CCFFCC"/>
              </a:solidFill>
            </a:endParaRPr>
          </a:p>
        </p:txBody>
      </p:sp>
      <p:sp>
        <p:nvSpPr>
          <p:cNvPr id="5129" name="Line 12"/>
          <p:cNvSpPr>
            <a:spLocks noChangeShapeType="1"/>
          </p:cNvSpPr>
          <p:nvPr/>
        </p:nvSpPr>
        <p:spPr bwMode="auto">
          <a:xfrm>
            <a:off x="5429256" y="2857496"/>
            <a:ext cx="633425" cy="29051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sz="3200"/>
          </a:p>
        </p:txBody>
      </p:sp>
      <p:sp>
        <p:nvSpPr>
          <p:cNvPr id="5130" name="Line 16"/>
          <p:cNvSpPr>
            <a:spLocks noChangeShapeType="1"/>
          </p:cNvSpPr>
          <p:nvPr/>
        </p:nvSpPr>
        <p:spPr bwMode="auto">
          <a:xfrm flipH="1" flipV="1">
            <a:off x="2214546" y="2214552"/>
            <a:ext cx="785818" cy="21431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sz="3200"/>
          </a:p>
        </p:txBody>
      </p:sp>
      <p:sp>
        <p:nvSpPr>
          <p:cNvPr id="5131" name="Text Box 17"/>
          <p:cNvSpPr txBox="1">
            <a:spLocks noChangeArrowheads="1"/>
          </p:cNvSpPr>
          <p:nvPr/>
        </p:nvSpPr>
        <p:spPr bwMode="auto">
          <a:xfrm>
            <a:off x="2195513" y="1844675"/>
            <a:ext cx="863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3200"/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214282" y="1857364"/>
            <a:ext cx="21605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 smtClean="0">
                <a:solidFill>
                  <a:srgbClr val="00FF00"/>
                </a:solidFill>
              </a:rPr>
              <a:t>Корысть</a:t>
            </a:r>
            <a:endParaRPr lang="ru-RU" sz="3200" b="1" dirty="0">
              <a:solidFill>
                <a:srgbClr val="00FF00"/>
              </a:solidFill>
            </a:endParaRPr>
          </a:p>
        </p:txBody>
      </p:sp>
      <p:sp>
        <p:nvSpPr>
          <p:cNvPr id="5133" name="Line 20"/>
          <p:cNvSpPr>
            <a:spLocks noChangeShapeType="1"/>
          </p:cNvSpPr>
          <p:nvPr/>
        </p:nvSpPr>
        <p:spPr bwMode="auto">
          <a:xfrm flipH="1" flipV="1">
            <a:off x="3286116" y="1785926"/>
            <a:ext cx="349259" cy="706449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sz="3200"/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1785918" y="1214422"/>
            <a:ext cx="23034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>
                <a:solidFill>
                  <a:srgbClr val="FF0000"/>
                </a:solidFill>
              </a:rPr>
              <a:t>П</a:t>
            </a:r>
            <a:r>
              <a:rPr lang="ru-RU" sz="3200" b="1" dirty="0" smtClean="0">
                <a:solidFill>
                  <a:srgbClr val="FF0000"/>
                </a:solidFill>
              </a:rPr>
              <a:t>одкуп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135" name="Line 24"/>
          <p:cNvSpPr>
            <a:spLocks noChangeShapeType="1"/>
          </p:cNvSpPr>
          <p:nvPr/>
        </p:nvSpPr>
        <p:spPr bwMode="auto">
          <a:xfrm flipV="1">
            <a:off x="4859338" y="1643050"/>
            <a:ext cx="69852" cy="8493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sz="3200"/>
          </a:p>
        </p:txBody>
      </p:sp>
      <p:sp>
        <p:nvSpPr>
          <p:cNvPr id="5136" name="Line 26"/>
          <p:cNvSpPr>
            <a:spLocks noChangeShapeType="1"/>
          </p:cNvSpPr>
          <p:nvPr/>
        </p:nvSpPr>
        <p:spPr bwMode="auto">
          <a:xfrm flipV="1">
            <a:off x="5429256" y="2357430"/>
            <a:ext cx="642942" cy="20638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sz="3200"/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6072198" y="2071678"/>
            <a:ext cx="307180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 smtClean="0">
                <a:solidFill>
                  <a:srgbClr val="CCCCFF"/>
                </a:solidFill>
              </a:rPr>
              <a:t>Продажность</a:t>
            </a:r>
            <a:endParaRPr lang="ru-RU" sz="3200" b="1" dirty="0">
              <a:solidFill>
                <a:srgbClr val="CCCCFF"/>
              </a:solidFill>
            </a:endParaRP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214282" y="3500438"/>
            <a:ext cx="30003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>
                <a:solidFill>
                  <a:srgbClr val="66FFCC"/>
                </a:solidFill>
              </a:rPr>
              <a:t>Махинации</a:t>
            </a:r>
          </a:p>
        </p:txBody>
      </p:sp>
      <p:sp>
        <p:nvSpPr>
          <p:cNvPr id="5139" name="Text Box 30"/>
          <p:cNvSpPr txBox="1">
            <a:spLocks noChangeArrowheads="1"/>
          </p:cNvSpPr>
          <p:nvPr/>
        </p:nvSpPr>
        <p:spPr bwMode="auto">
          <a:xfrm>
            <a:off x="4500563" y="1268413"/>
            <a:ext cx="2016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3200"/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4429124" y="1142984"/>
            <a:ext cx="3714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 smtClean="0">
                <a:solidFill>
                  <a:srgbClr val="CCFFCC"/>
                </a:solidFill>
              </a:rPr>
              <a:t>Вымогательство</a:t>
            </a:r>
            <a:endParaRPr lang="ru-RU" sz="3200" b="1" dirty="0">
              <a:solidFill>
                <a:srgbClr val="CCFFCC"/>
              </a:solidFill>
            </a:endParaRPr>
          </a:p>
        </p:txBody>
      </p:sp>
      <p:sp>
        <p:nvSpPr>
          <p:cNvPr id="12326" name="Text Box 38"/>
          <p:cNvSpPr txBox="1">
            <a:spLocks noChangeArrowheads="1"/>
          </p:cNvSpPr>
          <p:nvPr/>
        </p:nvSpPr>
        <p:spPr bwMode="auto">
          <a:xfrm>
            <a:off x="5337167" y="3214686"/>
            <a:ext cx="38068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 smtClean="0">
                <a:solidFill>
                  <a:srgbClr val="CCFF99"/>
                </a:solidFill>
              </a:rPr>
              <a:t>Правонарушение</a:t>
            </a:r>
            <a:endParaRPr lang="ru-RU" sz="2800" b="1" dirty="0">
              <a:solidFill>
                <a:srgbClr val="CCFF99"/>
              </a:solidFill>
            </a:endParaRPr>
          </a:p>
        </p:txBody>
      </p:sp>
      <p:sp>
        <p:nvSpPr>
          <p:cNvPr id="5148" name="Text Box 41"/>
          <p:cNvSpPr txBox="1">
            <a:spLocks noChangeArrowheads="1"/>
          </p:cNvSpPr>
          <p:nvPr/>
        </p:nvSpPr>
        <p:spPr bwMode="auto">
          <a:xfrm>
            <a:off x="611188" y="5949950"/>
            <a:ext cx="7993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412660" y="160256"/>
            <a:ext cx="65527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ассоциации вызывает у вас слово коррупция? </a:t>
            </a:r>
            <a:endParaRPr lang="ru-RU" sz="3200" dirty="0"/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4999" y="151410"/>
            <a:ext cx="1157288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5" grpId="0" animBg="1"/>
      <p:bldP spid="12297" grpId="0"/>
      <p:bldP spid="5127" grpId="0" animBg="1"/>
      <p:bldP spid="12299" grpId="0"/>
      <p:bldP spid="5129" grpId="0" animBg="1"/>
      <p:bldP spid="5130" grpId="0" animBg="1"/>
      <p:bldP spid="12306" grpId="0"/>
      <p:bldP spid="5133" grpId="0" animBg="1"/>
      <p:bldP spid="12309" grpId="0"/>
      <p:bldP spid="5135" grpId="0" animBg="1"/>
      <p:bldP spid="5136" grpId="0" animBg="1"/>
      <p:bldP spid="12316" grpId="0"/>
      <p:bldP spid="12317" grpId="0"/>
      <p:bldP spid="12319" grpId="0"/>
      <p:bldP spid="123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Коррупция Власти 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Рисунок 31" descr="http://file-rf.ru/uploads/2011/10/1307084414_2v--38026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14818"/>
            <a:ext cx="3324563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i-main-pic" descr="Картинка 33 из 13065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83727" y="4357694"/>
            <a:ext cx="3160273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02" y="3714752"/>
            <a:ext cx="3082824" cy="216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98452"/>
            <a:ext cx="1157288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это когда чиновник использует власть для личного обогащения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912216"/>
            <a:ext cx="3857652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Виды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 коррупции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1604" y="214290"/>
            <a:ext cx="5429288" cy="2071702"/>
          </a:xfrm>
        </p:spPr>
        <p:txBody>
          <a:bodyPr/>
          <a:lstStyle/>
          <a:p>
            <a:pPr>
              <a:buNone/>
            </a:pPr>
            <a:r>
              <a:rPr lang="ru-RU" sz="4000" b="1" i="1" dirty="0" smtClean="0">
                <a:solidFill>
                  <a:schemeClr val="bg1"/>
                </a:solidFill>
              </a:rPr>
              <a:t>Бытовая </a:t>
            </a:r>
            <a:r>
              <a:rPr lang="ru-RU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коррупция порождается </a:t>
            </a:r>
            <a:r>
              <a:rPr lang="ru-RU" sz="1800" dirty="0" smtClean="0"/>
              <a:t>взаимодействием рядовых граждан и чиновников. В нее входят различные подарки от граждан и услуги должностному лицу и членам его семьи.</a:t>
            </a:r>
          </a:p>
          <a:p>
            <a:pPr algn="ctr"/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 rot="20128307">
            <a:off x="3308101" y="3106702"/>
            <a:ext cx="714380" cy="20604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2500306"/>
            <a:ext cx="435771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66FFCC"/>
                </a:solidFill>
              </a:rPr>
              <a:t>Деловая</a:t>
            </a:r>
            <a:r>
              <a:rPr lang="ru-RU" sz="3200" b="1" i="1" dirty="0" smtClean="0">
                <a:solidFill>
                  <a:srgbClr val="00B050"/>
                </a:solidFill>
              </a:rPr>
              <a:t> </a:t>
            </a:r>
            <a:r>
              <a:rPr lang="ru-RU" dirty="0" smtClean="0"/>
              <a:t>коррупция возникает при взаимодействии власти и бизнеса.</a:t>
            </a:r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 rot="13963431">
            <a:off x="2848286" y="1942454"/>
            <a:ext cx="642942" cy="1177876"/>
          </a:xfrm>
          <a:prstGeom prst="downArrow">
            <a:avLst>
              <a:gd name="adj1" fmla="val 463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071802" y="5226784"/>
            <a:ext cx="58579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00FF00"/>
                </a:solidFill>
              </a:rPr>
              <a:t>Коррупция верховной власти</a:t>
            </a:r>
            <a:r>
              <a:rPr lang="ru-RU" sz="3200" dirty="0" smtClean="0">
                <a:solidFill>
                  <a:srgbClr val="00FF00"/>
                </a:solidFill>
              </a:rPr>
              <a:t> </a:t>
            </a:r>
            <a:r>
              <a:rPr lang="ru-RU" dirty="0" smtClean="0"/>
              <a:t>относится к политическому руководству и верховным судам в демократических системах. </a:t>
            </a:r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3066707" y="2643182"/>
            <a:ext cx="1433855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4" descr="2668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872963"/>
            <a:ext cx="2500330" cy="1799303"/>
          </a:xfrm>
          <a:prstGeom prst="rect">
            <a:avLst/>
          </a:prstGeom>
          <a:noFill/>
        </p:spPr>
      </p:pic>
      <p:pic>
        <p:nvPicPr>
          <p:cNvPr id="48130" name="Picture 2" descr="C:\Users\Анюта\Desktop\inx960x6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3357562"/>
            <a:ext cx="3000396" cy="2000264"/>
          </a:xfrm>
          <a:prstGeom prst="rect">
            <a:avLst/>
          </a:prstGeom>
          <a:noFill/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868" y="379169"/>
            <a:ext cx="1157288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1" build="p"/>
      <p:bldP spid="6" grpId="0" animBg="1"/>
      <p:bldP spid="7" grpId="0"/>
      <p:bldP spid="8" grpId="0" animBg="1"/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239348"/>
            <a:ext cx="8640960" cy="2045635"/>
          </a:xfrm>
        </p:spPr>
        <p:txBody>
          <a:bodyPr>
            <a:normAutofit fontScale="90000"/>
          </a:bodyPr>
          <a:lstStyle/>
          <a:p>
            <a:pPr marL="0" lvl="0" indent="0">
              <a:buNone/>
            </a:pP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нарушении правил дорожного движения в нетрезвом виде, водитель Иванов И.И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заплатил </a:t>
            </a:r>
            <a:r>
              <a:rPr lang="ru-RU" sz="27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сотруднику ГИБДД, который  вместо того, чтобы заполнить протокол, взял деньги и отпустил Иванова И.И. </a:t>
            </a:r>
            <a:r>
              <a:rPr lang="ru-RU" b="1" dirty="0">
                <a:solidFill>
                  <a:srgbClr val="7030A0"/>
                </a:solidFill>
              </a:rPr>
              <a:t/>
            </a:r>
            <a:br>
              <a:rPr lang="ru-RU" b="1" dirty="0">
                <a:solidFill>
                  <a:srgbClr val="7030A0"/>
                </a:solidFill>
              </a:rPr>
            </a:b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860" y="2852936"/>
            <a:ext cx="3333750" cy="254317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3645024"/>
            <a:ext cx="3744416" cy="266429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 на вопрос:</a:t>
            </a:r>
          </a:p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Взятка 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00430" y="357166"/>
            <a:ext cx="24112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1</a:t>
            </a:r>
            <a:endParaRPr lang="ru-RU" sz="4000" b="1" dirty="0">
              <a:solidFill>
                <a:schemeClr val="bg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3170" y="40787"/>
            <a:ext cx="1157288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855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7920880" cy="144016"/>
          </a:xfrm>
        </p:spPr>
        <p:txBody>
          <a:bodyPr>
            <a:normAutofit fontScale="90000"/>
          </a:bodyPr>
          <a:lstStyle/>
          <a:p>
            <a:pPr marL="0" lv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</a:t>
            </a: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служащий  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Петров А.Н</a:t>
            </a: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отвечающий за распределение бесплатно предоставляемых медикаментов пациентам, часть медикаментов  отправлял в частные аптеки для их дальнейшей реализации по высоким ценам. </a:t>
            </a:r>
            <a:endParaRPr lang="ru-RU" sz="2000" b="1" dirty="0">
              <a:solidFill>
                <a:srgbClr val="7030A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356992"/>
            <a:ext cx="4572000" cy="302231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3068960"/>
            <a:ext cx="3963290" cy="3168352"/>
          </a:xfrm>
        </p:spPr>
        <p:txBody>
          <a:bodyPr>
            <a:normAutofit/>
          </a:bodyPr>
          <a:lstStyle/>
          <a:p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 на вопрос</a:t>
            </a:r>
          </a:p>
          <a:p>
            <a:r>
              <a:rPr lang="ru-RU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Растрата </a:t>
            </a:r>
            <a: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кража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868" y="285728"/>
            <a:ext cx="24112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2</a:t>
            </a:r>
            <a:endParaRPr lang="ru-RU" sz="4000" b="1" dirty="0">
              <a:solidFill>
                <a:schemeClr val="bg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98452"/>
            <a:ext cx="1157288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360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5509" y="1772816"/>
            <a:ext cx="8424936" cy="1257098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Родственникам 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больного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Сидорова С.А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главврач недвусмысленно говорит, что ему требуется экстренная  операция, но в общей очереди операцию придется «ждать очень долго».  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666240"/>
            <a:ext cx="2857500" cy="29718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2924944"/>
            <a:ext cx="3744416" cy="3240360"/>
          </a:xfrm>
        </p:spPr>
        <p:txBody>
          <a:bodyPr>
            <a:normAutofit/>
          </a:bodyPr>
          <a:lstStyle/>
          <a:p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 на вопрос</a:t>
            </a:r>
          </a:p>
          <a:p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Вымогательство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43306" y="428604"/>
            <a:ext cx="25394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 3</a:t>
            </a:r>
            <a:endParaRPr lang="ru-RU" sz="4000" b="1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98452"/>
            <a:ext cx="1157288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026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лосы">
  <a:themeElements>
    <a:clrScheme name="Полосы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Полосы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Полосы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TM03090430[[fn=Окаймление]]</Template>
  <TotalTime>13643</TotalTime>
  <Words>436</Words>
  <Application>Microsoft Office PowerPoint</Application>
  <PresentationFormat>Экран (4:3)</PresentationFormat>
  <Paragraphs>96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Corbel</vt:lpstr>
      <vt:lpstr>Tahoma</vt:lpstr>
      <vt:lpstr>Times New Roman</vt:lpstr>
      <vt:lpstr>Wingdings</vt:lpstr>
      <vt:lpstr>Полосы</vt:lpstr>
      <vt:lpstr>Тема: Коррупция и методы борьбы с ней                                         </vt:lpstr>
      <vt:lpstr>Цель представленного материала</vt:lpstr>
      <vt:lpstr>Коррупционное правонарушение </vt:lpstr>
      <vt:lpstr>Презентация PowerPoint</vt:lpstr>
      <vt:lpstr>Коррупция Власти </vt:lpstr>
      <vt:lpstr>Виды  коррупции</vt:lpstr>
      <vt:lpstr>При нарушении правил дорожного движения в нетрезвом виде, водитель Иванов И.И. заплатил сотруднику ГИБДД, который  вместо того, чтобы заполнить протокол, взял деньги и отпустил Иванова И.И.  </vt:lpstr>
      <vt:lpstr> Государственный служащий  Петров А.Н., отвечающий за распределение бесплатно предоставляемых медикаментов пациентам, часть медикаментов  отправлял в частные аптеки для их дальнейшей реализации по высоким ценам. </vt:lpstr>
      <vt:lpstr> Родственникам  больного Сидорова С.А. главврач недвусмысленно говорит, что ему требуется экстренная  операция, но в общей очереди операцию придется «ждать очень долго».  </vt:lpstr>
      <vt:lpstr>Каковы же причины коррупции?</vt:lpstr>
      <vt:lpstr> Распространение коррупции в Российской ФЕДЕРАЦИИ</vt:lpstr>
      <vt:lpstr>Какой вред наносит коррупция?</vt:lpstr>
      <vt:lpstr>Профилактика коррупции</vt:lpstr>
      <vt:lpstr>Какие способы борьбы с коррупцией вы бы смогли предложить?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 О Р Р У П Ц И Я</dc:title>
  <dc:creator>Люда</dc:creator>
  <cp:lastModifiedBy>Sokolov</cp:lastModifiedBy>
  <cp:revision>249</cp:revision>
  <dcterms:created xsi:type="dcterms:W3CDTF">2011-12-09T11:39:22Z</dcterms:created>
  <dcterms:modified xsi:type="dcterms:W3CDTF">2021-03-05T07:15:21Z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566955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